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83" r:id="rId5"/>
    <p:sldId id="310" r:id="rId6"/>
    <p:sldId id="286" r:id="rId7"/>
    <p:sldId id="311" r:id="rId8"/>
    <p:sldId id="288" r:id="rId9"/>
    <p:sldId id="308" r:id="rId10"/>
    <p:sldId id="303" r:id="rId11"/>
    <p:sldId id="336" r:id="rId12"/>
    <p:sldId id="333" r:id="rId13"/>
    <p:sldId id="315" r:id="rId14"/>
    <p:sldId id="292" r:id="rId15"/>
    <p:sldId id="331" r:id="rId16"/>
    <p:sldId id="332" r:id="rId17"/>
    <p:sldId id="285" r:id="rId18"/>
    <p:sldId id="316" r:id="rId19"/>
    <p:sldId id="312" r:id="rId20"/>
    <p:sldId id="320" r:id="rId21"/>
    <p:sldId id="321" r:id="rId22"/>
    <p:sldId id="322" r:id="rId23"/>
    <p:sldId id="339" r:id="rId24"/>
    <p:sldId id="317" r:id="rId25"/>
    <p:sldId id="318" r:id="rId26"/>
    <p:sldId id="323" r:id="rId27"/>
    <p:sldId id="337" r:id="rId28"/>
    <p:sldId id="338" r:id="rId29"/>
    <p:sldId id="324" r:id="rId30"/>
    <p:sldId id="325" r:id="rId31"/>
    <p:sldId id="335" r:id="rId32"/>
    <p:sldId id="319"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A43C36-3919-FB99-B0E0-FB798AF39EE6}" v="2" dt="2020-05-08T02:28:57.995"/>
    <p1510:client id="{D527D3BA-88E7-00C1-09C9-46144F3CB234}" v="2" dt="2020-05-08T02:35:10.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88" autoAdjust="0"/>
    <p:restoredTop sz="91475" autoAdjust="0"/>
  </p:normalViewPr>
  <p:slideViewPr>
    <p:cSldViewPr snapToGrid="0">
      <p:cViewPr varScale="1">
        <p:scale>
          <a:sx n="100" d="100"/>
          <a:sy n="100" d="100"/>
        </p:scale>
        <p:origin x="616" y="176"/>
      </p:cViewPr>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heme" Target="theme/theme1.xml"/><Relationship Id="rId38" Type="http://schemas.openxmlformats.org/officeDocument/2006/relationships/tableStyles" Target="tableStyles.xml"/><Relationship Id="rId4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16F204D5-5463-47D7-9FCF-230880F74FD7}" type="datetimeFigureOut">
              <a:rPr lang="en-US" smtClean="0"/>
              <a:t>8/28/20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1440" tIns="45720" rIns="91440" bIns="45720" rtlCol="0" anchor="b"/>
          <a:lstStyle>
            <a:lvl1pPr algn="r">
              <a:defRPr sz="1200"/>
            </a:lvl1pPr>
          </a:lstStyle>
          <a:p>
            <a:fld id="{FA263C4F-82F1-443B-8115-FDAB8F5AD5CE}" type="slidenum">
              <a:rPr lang="en-US" smtClean="0"/>
              <a:t>‹#›</a:t>
            </a:fld>
            <a:endParaRPr lang="en-US" dirty="0"/>
          </a:p>
        </p:txBody>
      </p:sp>
    </p:spTree>
    <p:extLst>
      <p:ext uri="{BB962C8B-B14F-4D97-AF65-F5344CB8AC3E}">
        <p14:creationId xmlns:p14="http://schemas.microsoft.com/office/powerpoint/2010/main" val="13538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9E1F70-CE7E-4CCB-B431-21CE80AF321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5895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10</a:t>
            </a:fld>
            <a:endParaRPr lang="en-US" dirty="0"/>
          </a:p>
        </p:txBody>
      </p:sp>
    </p:spTree>
    <p:extLst>
      <p:ext uri="{BB962C8B-B14F-4D97-AF65-F5344CB8AC3E}">
        <p14:creationId xmlns:p14="http://schemas.microsoft.com/office/powerpoint/2010/main" val="2660327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Pollard</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11</a:t>
            </a:fld>
            <a:endParaRPr lang="en-US" dirty="0"/>
          </a:p>
        </p:txBody>
      </p:sp>
    </p:spTree>
    <p:extLst>
      <p:ext uri="{BB962C8B-B14F-4D97-AF65-F5344CB8AC3E}">
        <p14:creationId xmlns:p14="http://schemas.microsoft.com/office/powerpoint/2010/main" val="29753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Pollard</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12</a:t>
            </a:fld>
            <a:endParaRPr lang="en-US" dirty="0"/>
          </a:p>
        </p:txBody>
      </p:sp>
    </p:spTree>
    <p:extLst>
      <p:ext uri="{BB962C8B-B14F-4D97-AF65-F5344CB8AC3E}">
        <p14:creationId xmlns:p14="http://schemas.microsoft.com/office/powerpoint/2010/main" val="292641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Pollard</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13</a:t>
            </a:fld>
            <a:endParaRPr lang="en-US" dirty="0"/>
          </a:p>
        </p:txBody>
      </p:sp>
    </p:spTree>
    <p:extLst>
      <p:ext uri="{BB962C8B-B14F-4D97-AF65-F5344CB8AC3E}">
        <p14:creationId xmlns:p14="http://schemas.microsoft.com/office/powerpoint/2010/main" val="110683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Hillman</a:t>
            </a:r>
            <a:endParaRPr lang="en-US" sz="900" dirty="0"/>
          </a:p>
        </p:txBody>
      </p:sp>
      <p:sp>
        <p:nvSpPr>
          <p:cNvPr id="4" name="Slide Number Placeholder 3"/>
          <p:cNvSpPr>
            <a:spLocks noGrp="1"/>
          </p:cNvSpPr>
          <p:nvPr>
            <p:ph type="sldNum" sz="quarter" idx="10"/>
          </p:nvPr>
        </p:nvSpPr>
        <p:spPr/>
        <p:txBody>
          <a:bodyPr/>
          <a:lstStyle/>
          <a:p>
            <a:fld id="{FA263C4F-82F1-443B-8115-FDAB8F5AD5CE}" type="slidenum">
              <a:rPr lang="en-US" smtClean="0"/>
              <a:t>14</a:t>
            </a:fld>
            <a:endParaRPr lang="en-US" dirty="0"/>
          </a:p>
        </p:txBody>
      </p:sp>
    </p:spTree>
    <p:extLst>
      <p:ext uri="{BB962C8B-B14F-4D97-AF65-F5344CB8AC3E}">
        <p14:creationId xmlns:p14="http://schemas.microsoft.com/office/powerpoint/2010/main" val="798314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15</a:t>
            </a:fld>
            <a:endParaRPr lang="en-US" dirty="0"/>
          </a:p>
        </p:txBody>
      </p:sp>
    </p:spTree>
    <p:extLst>
      <p:ext uri="{BB962C8B-B14F-4D97-AF65-F5344CB8AC3E}">
        <p14:creationId xmlns:p14="http://schemas.microsoft.com/office/powerpoint/2010/main" val="7389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16</a:t>
            </a:fld>
            <a:endParaRPr lang="en-US" dirty="0"/>
          </a:p>
        </p:txBody>
      </p:sp>
    </p:spTree>
    <p:extLst>
      <p:ext uri="{BB962C8B-B14F-4D97-AF65-F5344CB8AC3E}">
        <p14:creationId xmlns:p14="http://schemas.microsoft.com/office/powerpoint/2010/main" val="3520245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17</a:t>
            </a:fld>
            <a:endParaRPr lang="en-US" dirty="0"/>
          </a:p>
        </p:txBody>
      </p:sp>
    </p:spTree>
    <p:extLst>
      <p:ext uri="{BB962C8B-B14F-4D97-AF65-F5344CB8AC3E}">
        <p14:creationId xmlns:p14="http://schemas.microsoft.com/office/powerpoint/2010/main" val="3647121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18</a:t>
            </a:fld>
            <a:endParaRPr lang="en-US" dirty="0"/>
          </a:p>
        </p:txBody>
      </p:sp>
    </p:spTree>
    <p:extLst>
      <p:ext uri="{BB962C8B-B14F-4D97-AF65-F5344CB8AC3E}">
        <p14:creationId xmlns:p14="http://schemas.microsoft.com/office/powerpoint/2010/main" val="2768147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19</a:t>
            </a:fld>
            <a:endParaRPr lang="en-US" dirty="0"/>
          </a:p>
        </p:txBody>
      </p:sp>
    </p:spTree>
    <p:extLst>
      <p:ext uri="{BB962C8B-B14F-4D97-AF65-F5344CB8AC3E}">
        <p14:creationId xmlns:p14="http://schemas.microsoft.com/office/powerpoint/2010/main" val="301166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Hillman</a:t>
            </a:r>
            <a:endParaRPr lang="en-US" altLang="en-US" dirty="0"/>
          </a:p>
        </p:txBody>
      </p:sp>
      <p:sp>
        <p:nvSpPr>
          <p:cNvPr id="92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9E1F70-CE7E-4CCB-B431-21CE80AF321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82596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263C4F-82F1-443B-8115-FDAB8F5AD5CE}" type="slidenum">
              <a:rPr lang="en-US" smtClean="0"/>
              <a:t>20</a:t>
            </a:fld>
            <a:endParaRPr lang="en-US" dirty="0"/>
          </a:p>
        </p:txBody>
      </p:sp>
    </p:spTree>
    <p:extLst>
      <p:ext uri="{BB962C8B-B14F-4D97-AF65-F5344CB8AC3E}">
        <p14:creationId xmlns:p14="http://schemas.microsoft.com/office/powerpoint/2010/main" val="215066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21</a:t>
            </a:fld>
            <a:endParaRPr lang="en-US" dirty="0"/>
          </a:p>
        </p:txBody>
      </p:sp>
    </p:spTree>
    <p:extLst>
      <p:ext uri="{BB962C8B-B14F-4D97-AF65-F5344CB8AC3E}">
        <p14:creationId xmlns:p14="http://schemas.microsoft.com/office/powerpoint/2010/main" val="2974619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22</a:t>
            </a:fld>
            <a:endParaRPr lang="en-US" dirty="0"/>
          </a:p>
        </p:txBody>
      </p:sp>
    </p:spTree>
    <p:extLst>
      <p:ext uri="{BB962C8B-B14F-4D97-AF65-F5344CB8AC3E}">
        <p14:creationId xmlns:p14="http://schemas.microsoft.com/office/powerpoint/2010/main" val="181179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Gloster</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23</a:t>
            </a:fld>
            <a:endParaRPr lang="en-US" dirty="0"/>
          </a:p>
        </p:txBody>
      </p:sp>
    </p:spTree>
    <p:extLst>
      <p:ext uri="{BB962C8B-B14F-4D97-AF65-F5344CB8AC3E}">
        <p14:creationId xmlns:p14="http://schemas.microsoft.com/office/powerpoint/2010/main" val="125398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24</a:t>
            </a:fld>
            <a:endParaRPr lang="en-US" dirty="0"/>
          </a:p>
        </p:txBody>
      </p:sp>
    </p:spTree>
    <p:extLst>
      <p:ext uri="{BB962C8B-B14F-4D97-AF65-F5344CB8AC3E}">
        <p14:creationId xmlns:p14="http://schemas.microsoft.com/office/powerpoint/2010/main" val="172581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25</a:t>
            </a:fld>
            <a:endParaRPr lang="en-US" dirty="0"/>
          </a:p>
        </p:txBody>
      </p:sp>
    </p:spTree>
    <p:extLst>
      <p:ext uri="{BB962C8B-B14F-4D97-AF65-F5344CB8AC3E}">
        <p14:creationId xmlns:p14="http://schemas.microsoft.com/office/powerpoint/2010/main" val="1582866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26</a:t>
            </a:fld>
            <a:endParaRPr lang="en-US" dirty="0"/>
          </a:p>
        </p:txBody>
      </p:sp>
    </p:spTree>
    <p:extLst>
      <p:ext uri="{BB962C8B-B14F-4D97-AF65-F5344CB8AC3E}">
        <p14:creationId xmlns:p14="http://schemas.microsoft.com/office/powerpoint/2010/main" val="1502455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27</a:t>
            </a:fld>
            <a:endParaRPr lang="en-US" dirty="0"/>
          </a:p>
        </p:txBody>
      </p:sp>
    </p:spTree>
    <p:extLst>
      <p:ext uri="{BB962C8B-B14F-4D97-AF65-F5344CB8AC3E}">
        <p14:creationId xmlns:p14="http://schemas.microsoft.com/office/powerpoint/2010/main" val="1784952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28</a:t>
            </a:fld>
            <a:endParaRPr lang="en-US" dirty="0"/>
          </a:p>
        </p:txBody>
      </p:sp>
    </p:spTree>
    <p:extLst>
      <p:ext uri="{BB962C8B-B14F-4D97-AF65-F5344CB8AC3E}">
        <p14:creationId xmlns:p14="http://schemas.microsoft.com/office/powerpoint/2010/main" val="1756264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Hillman</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29</a:t>
            </a:fld>
            <a:endParaRPr lang="en-US" dirty="0"/>
          </a:p>
        </p:txBody>
      </p:sp>
    </p:spTree>
    <p:extLst>
      <p:ext uri="{BB962C8B-B14F-4D97-AF65-F5344CB8AC3E}">
        <p14:creationId xmlns:p14="http://schemas.microsoft.com/office/powerpoint/2010/main" val="211611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Hillman</a:t>
            </a:r>
          </a:p>
        </p:txBody>
      </p:sp>
      <p:sp>
        <p:nvSpPr>
          <p:cNvPr id="4" name="Slide Number Placeholder 3"/>
          <p:cNvSpPr>
            <a:spLocks noGrp="1"/>
          </p:cNvSpPr>
          <p:nvPr>
            <p:ph type="sldNum" sz="quarter" idx="10"/>
          </p:nvPr>
        </p:nvSpPr>
        <p:spPr/>
        <p:txBody>
          <a:bodyPr/>
          <a:lstStyle/>
          <a:p>
            <a:fld id="{FA263C4F-82F1-443B-8115-FDAB8F5AD5CE}" type="slidenum">
              <a:rPr lang="en-US" smtClean="0"/>
              <a:t>3</a:t>
            </a:fld>
            <a:endParaRPr lang="en-US" dirty="0"/>
          </a:p>
        </p:txBody>
      </p:sp>
    </p:spTree>
    <p:extLst>
      <p:ext uri="{BB962C8B-B14F-4D97-AF65-F5344CB8AC3E}">
        <p14:creationId xmlns:p14="http://schemas.microsoft.com/office/powerpoint/2010/main" val="2228205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smtClean="0"/>
              <a:t>Hillman</a:t>
            </a:r>
          </a:p>
        </p:txBody>
      </p:sp>
      <p:sp>
        <p:nvSpPr>
          <p:cNvPr id="4" name="Slide Number Placeholder 3"/>
          <p:cNvSpPr>
            <a:spLocks noGrp="1"/>
          </p:cNvSpPr>
          <p:nvPr>
            <p:ph type="sldNum" sz="quarter" idx="10"/>
          </p:nvPr>
        </p:nvSpPr>
        <p:spPr/>
        <p:txBody>
          <a:bodyPr/>
          <a:lstStyle/>
          <a:p>
            <a:fld id="{FA263C4F-82F1-443B-8115-FDAB8F5AD5CE}" type="slidenum">
              <a:rPr lang="en-US" smtClean="0"/>
              <a:t>4</a:t>
            </a:fld>
            <a:endParaRPr lang="en-US" dirty="0"/>
          </a:p>
        </p:txBody>
      </p:sp>
    </p:spTree>
    <p:extLst>
      <p:ext uri="{BB962C8B-B14F-4D97-AF65-F5344CB8AC3E}">
        <p14:creationId xmlns:p14="http://schemas.microsoft.com/office/powerpoint/2010/main" val="164360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A263C4F-82F1-443B-8115-FDAB8F5AD5CE}" type="slidenum">
              <a:rPr lang="en-US" smtClean="0"/>
              <a:t>5</a:t>
            </a:fld>
            <a:endParaRPr lang="en-US" dirty="0"/>
          </a:p>
        </p:txBody>
      </p:sp>
    </p:spTree>
    <p:extLst>
      <p:ext uri="{BB962C8B-B14F-4D97-AF65-F5344CB8AC3E}">
        <p14:creationId xmlns:p14="http://schemas.microsoft.com/office/powerpoint/2010/main" val="11408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t>
            </a:r>
          </a:p>
        </p:txBody>
      </p:sp>
      <p:sp>
        <p:nvSpPr>
          <p:cNvPr id="4" name="Slide Number Placeholder 3"/>
          <p:cNvSpPr>
            <a:spLocks noGrp="1"/>
          </p:cNvSpPr>
          <p:nvPr>
            <p:ph type="sldNum" sz="quarter" idx="10"/>
          </p:nvPr>
        </p:nvSpPr>
        <p:spPr/>
        <p:txBody>
          <a:bodyPr/>
          <a:lstStyle/>
          <a:p>
            <a:fld id="{FA263C4F-82F1-443B-8115-FDAB8F5AD5CE}" type="slidenum">
              <a:rPr lang="en-US" smtClean="0"/>
              <a:t>6</a:t>
            </a:fld>
            <a:endParaRPr lang="en-US" dirty="0"/>
          </a:p>
        </p:txBody>
      </p:sp>
    </p:spTree>
    <p:extLst>
      <p:ext uri="{BB962C8B-B14F-4D97-AF65-F5344CB8AC3E}">
        <p14:creationId xmlns:p14="http://schemas.microsoft.com/office/powerpoint/2010/main" val="1519988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7</a:t>
            </a:fld>
            <a:endParaRPr lang="en-US" dirty="0"/>
          </a:p>
        </p:txBody>
      </p:sp>
    </p:spTree>
    <p:extLst>
      <p:ext uri="{BB962C8B-B14F-4D97-AF65-F5344CB8AC3E}">
        <p14:creationId xmlns:p14="http://schemas.microsoft.com/office/powerpoint/2010/main" val="248846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8</a:t>
            </a:fld>
            <a:endParaRPr lang="en-US" dirty="0"/>
          </a:p>
        </p:txBody>
      </p:sp>
    </p:spTree>
    <p:extLst>
      <p:ext uri="{BB962C8B-B14F-4D97-AF65-F5344CB8AC3E}">
        <p14:creationId xmlns:p14="http://schemas.microsoft.com/office/powerpoint/2010/main" val="300814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t>
            </a:r>
            <a:endParaRPr lang="en-US" dirty="0"/>
          </a:p>
        </p:txBody>
      </p:sp>
      <p:sp>
        <p:nvSpPr>
          <p:cNvPr id="4" name="Slide Number Placeholder 3"/>
          <p:cNvSpPr>
            <a:spLocks noGrp="1"/>
          </p:cNvSpPr>
          <p:nvPr>
            <p:ph type="sldNum" sz="quarter" idx="10"/>
          </p:nvPr>
        </p:nvSpPr>
        <p:spPr/>
        <p:txBody>
          <a:bodyPr/>
          <a:lstStyle/>
          <a:p>
            <a:fld id="{FA263C4F-82F1-443B-8115-FDAB8F5AD5CE}" type="slidenum">
              <a:rPr lang="en-US" smtClean="0"/>
              <a:t>9</a:t>
            </a:fld>
            <a:endParaRPr lang="en-US" dirty="0"/>
          </a:p>
        </p:txBody>
      </p:sp>
    </p:spTree>
    <p:extLst>
      <p:ext uri="{BB962C8B-B14F-4D97-AF65-F5344CB8AC3E}">
        <p14:creationId xmlns:p14="http://schemas.microsoft.com/office/powerpoint/2010/main" val="330617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42C8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26B60DF0-6DF7-FA4D-B73B-BF37100F00D4}"/>
              </a:ext>
            </a:extLst>
          </p:cNvPr>
          <p:cNvSpPr>
            <a:spLocks noGrp="1"/>
          </p:cNvSpPr>
          <p:nvPr>
            <p:ph type="dt" sz="half" idx="10"/>
          </p:nvPr>
        </p:nvSpPr>
        <p:spPr/>
        <p:txBody>
          <a:bodyPr/>
          <a:lstStyle>
            <a:lvl1pPr>
              <a:defRPr>
                <a:latin typeface="Helvetica Neue" panose="02000503000000020004" pitchFamily="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3C501-6CD9-453E-B480-376867AE8FCC}" type="datetimeFigureOut">
              <a:rPr kumimoji="0" lang="en-US" sz="1200" b="0" i="0" u="none" strike="noStrike" kern="1200" cap="none" spc="0" normalizeH="0" baseline="0" noProof="0">
                <a:ln>
                  <a:noFill/>
                </a:ln>
                <a:solidFill>
                  <a:prstClr val="black">
                    <a:tint val="75000"/>
                  </a:prstClr>
                </a:solidFill>
                <a:effectLst/>
                <a:uLnTx/>
                <a:uFillTx/>
                <a:latin typeface="Helvetica Neue" panose="02000503000000020004" pitchFamily="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a:t>
            </a:fld>
            <a:endParaRPr kumimoji="0" lang="en-US" sz="1200" b="0" i="0" u="none" strike="noStrike" kern="1200" cap="none" spc="0" normalizeH="0" baseline="0" noProof="0" dirty="0">
              <a:ln>
                <a:noFill/>
              </a:ln>
              <a:solidFill>
                <a:prstClr val="black">
                  <a:tint val="75000"/>
                </a:prstClr>
              </a:solidFill>
              <a:effectLst/>
              <a:uLnTx/>
              <a:uFillTx/>
              <a:latin typeface="Helvetica Neue" panose="02000503000000020004" pitchFamily="2"/>
              <a:ea typeface="+mn-ea"/>
              <a:cs typeface="+mn-cs"/>
            </a:endParaRPr>
          </a:p>
        </p:txBody>
      </p:sp>
      <p:sp>
        <p:nvSpPr>
          <p:cNvPr id="5" name="Footer Placeholder 4">
            <a:extLst>
              <a:ext uri="{FF2B5EF4-FFF2-40B4-BE49-F238E27FC236}">
                <a16:creationId xmlns:a16="http://schemas.microsoft.com/office/drawing/2014/main" xmlns="" id="{9E42C06B-0AB6-2640-9986-8904EAC48DA8}"/>
              </a:ext>
            </a:extLst>
          </p:cNvPr>
          <p:cNvSpPr>
            <a:spLocks noGrp="1"/>
          </p:cNvSpPr>
          <p:nvPr>
            <p:ph type="ftr" sz="quarter" idx="11"/>
          </p:nvPr>
        </p:nvSpPr>
        <p:spPr/>
        <p:txBody>
          <a:bodyPr/>
          <a:lstStyle>
            <a:lvl1pPr>
              <a:defRPr>
                <a:latin typeface="Helvetica Neue" panose="02000503000000020004" pitchFamily="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Helvetica Neue" panose="02000503000000020004" pitchFamily="2"/>
              <a:ea typeface="+mn-ea"/>
              <a:cs typeface="+mn-cs"/>
            </a:endParaRPr>
          </a:p>
        </p:txBody>
      </p:sp>
      <p:sp>
        <p:nvSpPr>
          <p:cNvPr id="6" name="Slide Number Placeholder 5">
            <a:extLst>
              <a:ext uri="{FF2B5EF4-FFF2-40B4-BE49-F238E27FC236}">
                <a16:creationId xmlns:a16="http://schemas.microsoft.com/office/drawing/2014/main" xmlns="" id="{F2369D60-2FCB-8A43-AAC1-FA5F6D04F5EB}"/>
              </a:ext>
            </a:extLst>
          </p:cNvPr>
          <p:cNvSpPr>
            <a:spLocks noGrp="1"/>
          </p:cNvSpPr>
          <p:nvPr>
            <p:ph type="sldNum" sz="quarter" idx="12"/>
          </p:nvPr>
        </p:nvSpPr>
        <p:spPr/>
        <p:txBody>
          <a:bodyPr/>
          <a:lstStyle>
            <a:lvl1pPr>
              <a:defRPr>
                <a:latin typeface="Helvetica Neue" panose="02000503000000020004" pitchFamily="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35EDB2-B9E2-4D9A-868F-FBDA678ECAF4}" type="slidenum">
              <a:rPr kumimoji="0" lang="en-US" sz="1200" b="0" i="0" u="none" strike="noStrike" kern="1200" cap="none" spc="0" normalizeH="0" baseline="0" noProof="0">
                <a:ln>
                  <a:noFill/>
                </a:ln>
                <a:solidFill>
                  <a:prstClr val="black">
                    <a:tint val="75000"/>
                  </a:prstClr>
                </a:solidFill>
                <a:effectLst/>
                <a:uLnTx/>
                <a:uFillTx/>
                <a:latin typeface="Helvetica Neue" panose="02000503000000020004" pitchFamily="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Helvetica Neue" panose="02000503000000020004" pitchFamily="2"/>
              <a:ea typeface="+mn-ea"/>
              <a:cs typeface="+mn-cs"/>
            </a:endParaRPr>
          </a:p>
        </p:txBody>
      </p:sp>
    </p:spTree>
    <p:extLst>
      <p:ext uri="{BB962C8B-B14F-4D97-AF65-F5344CB8AC3E}">
        <p14:creationId xmlns:p14="http://schemas.microsoft.com/office/powerpoint/2010/main" val="70393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xmlns="" id="{AE460461-C8E0-3049-AFFF-DA2E16BA6EC9}"/>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xmlns="" id="{906BFEDA-3D01-EE48-95F0-F0AB1FC1F2AC}"/>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03074F4F-940F-354A-80B9-6FD8729E08B5}"/>
                </a:ext>
              </a:extLst>
            </p:cNvPr>
            <p:cNvSpPr txBox="1">
              <a:spLocks noChangeArrowheads="1"/>
            </p:cNvSpPr>
            <p:nvPr userDrawn="1"/>
          </p:nvSpPr>
          <p:spPr bwMode="auto">
            <a:xfrm>
              <a:off x="8017932" y="293488"/>
              <a:ext cx="2433638" cy="3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Student Services</a:t>
              </a:r>
            </a:p>
          </p:txBody>
        </p:sp>
        <p:pic>
          <p:nvPicPr>
            <p:cNvPr id="8"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xmlns="" id="{A5488B25-7B86-A94B-8A55-D7F210ED0588}"/>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F5A956-548A-4A50-98A7-AC5E281982A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xmlns="" id="{BE53BB1A-3BB8-D846-87A6-B208A87A136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xmlns="" id="{AE23321C-0406-824B-9300-84DBBB5C644E}"/>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DFB2C0-A486-4B1A-92CB-F1A9D2E26D0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967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xmlns="" id="{AE460461-C8E0-3049-AFFF-DA2E16BA6EC9}"/>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xmlns="" id="{906BFEDA-3D01-EE48-95F0-F0AB1FC1F2AC}"/>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03074F4F-940F-354A-80B9-6FD8729E08B5}"/>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Associate Superintendent</a:t>
              </a:r>
            </a:p>
          </p:txBody>
        </p:sp>
        <p:pic>
          <p:nvPicPr>
            <p:cNvPr id="8"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xmlns="" id="{A5488B25-7B86-A94B-8A55-D7F210ED0588}"/>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4658AD-55E7-4A69-993E-299A85D2C80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xmlns="" id="{BE53BB1A-3BB8-D846-87A6-B208A87A136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xmlns="" id="{AE23321C-0406-824B-9300-84DBBB5C644E}"/>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CCC8A3-ACA6-4624-8E63-4810A53783B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00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xmlns="" id="{AE460461-C8E0-3049-AFFF-DA2E16BA6EC9}"/>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xmlns="" id="{906BFEDA-3D01-EE48-95F0-F0AB1FC1F2AC}"/>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03074F4F-940F-354A-80B9-6FD8729E08B5}"/>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Superintendent</a:t>
              </a:r>
            </a:p>
          </p:txBody>
        </p:sp>
        <p:pic>
          <p:nvPicPr>
            <p:cNvPr id="8"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xmlns="" id="{A5488B25-7B86-A94B-8A55-D7F210ED0588}"/>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B7724D-0CCC-40ED-88CC-1A93F9B0CCB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xmlns="" id="{BE53BB1A-3BB8-D846-87A6-B208A87A136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xmlns="" id="{AE23321C-0406-824B-9300-84DBBB5C644E}"/>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036D40-7F99-4539-8745-42B2A789B36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11501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Department Template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9118B07C-C4AB-6A4A-8DD6-DD6A0F1E80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C1D8982-A7D2-44BB-A70A-F1367DB9C7C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565BC575-297A-E64A-A45C-FA07D5A952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5BBC5B7-7151-F74B-897F-AE123F8F7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BAAFBD-6D90-4A2F-A78E-885EB7EA57E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632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nOa8wIhQdzo" TargetMode="External"/><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s://youtu.be/fpXh2XHwMmE" TargetMode="External"/><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forms.office.com/Pages/ResponsePage.aspx?id=QC2yMGJzF0-DqSUwkntvZR1KrujmlaBGtwDoA4N2LSBUNjVYUTIxRlA5U1ZJOEdNTVpVRFRTNzBUNS4u" TargetMode="External"/><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s://www.georgiainsights.com/crisis-contacts.html"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A53AC8A-5832-4340-B5AC-0A662BCE67F7}"/>
              </a:ext>
            </a:extLst>
          </p:cNvPr>
          <p:cNvSpPr/>
          <p:nvPr/>
        </p:nvSpPr>
        <p:spPr>
          <a:xfrm>
            <a:off x="0" y="2602843"/>
            <a:ext cx="12192000" cy="2106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95" name="Title 1"/>
          <p:cNvSpPr>
            <a:spLocks noGrp="1" noChangeArrowheads="1"/>
          </p:cNvSpPr>
          <p:nvPr>
            <p:ph type="ctrTitle"/>
          </p:nvPr>
        </p:nvSpPr>
        <p:spPr>
          <a:xfrm>
            <a:off x="-128588" y="2857081"/>
            <a:ext cx="12192000" cy="1708031"/>
          </a:xfrm>
        </p:spPr>
        <p:txBody>
          <a:bodyPr anchor="ctr"/>
          <a:lstStyle/>
          <a:p>
            <a:pPr eaLnBrk="1" hangingPunct="1"/>
            <a:r>
              <a:rPr lang="en-US" altLang="en-US" sz="6600" b="1" dirty="0" smtClean="0">
                <a:solidFill>
                  <a:srgbClr val="003296"/>
                </a:solidFill>
              </a:rPr>
              <a:t>RCSS Health and Wellness Guidelines</a:t>
            </a:r>
            <a:endParaRPr lang="en-US" altLang="en-US" sz="6600" b="1" dirty="0">
              <a:solidFill>
                <a:srgbClr val="003296"/>
              </a:solidFill>
            </a:endParaRP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283" y="0"/>
            <a:ext cx="4138612" cy="205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4476751" y="4963693"/>
            <a:ext cx="3288505" cy="1625265"/>
          </a:xfrm>
          <a:prstGeom prst="rect">
            <a:avLst/>
          </a:prstGeom>
        </p:spPr>
      </p:pic>
      <p:pic>
        <p:nvPicPr>
          <p:cNvPr id="6" name="Picture 5"/>
          <p:cNvPicPr>
            <a:picLocks noChangeAspect="1"/>
          </p:cNvPicPr>
          <p:nvPr/>
        </p:nvPicPr>
        <p:blipFill>
          <a:blip r:embed="rId5"/>
          <a:stretch>
            <a:fillRect/>
          </a:stretch>
        </p:blipFill>
        <p:spPr>
          <a:xfrm>
            <a:off x="428624" y="5179496"/>
            <a:ext cx="3278981" cy="1215581"/>
          </a:xfrm>
          <a:prstGeom prst="rect">
            <a:avLst/>
          </a:prstGeom>
        </p:spPr>
      </p:pic>
      <p:pic>
        <p:nvPicPr>
          <p:cNvPr id="7" name="Picture 6"/>
          <p:cNvPicPr>
            <a:picLocks noChangeAspect="1"/>
          </p:cNvPicPr>
          <p:nvPr/>
        </p:nvPicPr>
        <p:blipFill>
          <a:blip r:embed="rId6"/>
          <a:stretch>
            <a:fillRect/>
          </a:stretch>
        </p:blipFill>
        <p:spPr>
          <a:xfrm>
            <a:off x="8677275" y="5221088"/>
            <a:ext cx="2109788" cy="1132396"/>
          </a:xfrm>
          <a:prstGeom prst="rect">
            <a:avLst/>
          </a:prstGeom>
        </p:spPr>
      </p:pic>
    </p:spTree>
    <p:extLst>
      <p:ext uri="{BB962C8B-B14F-4D97-AF65-F5344CB8AC3E}">
        <p14:creationId xmlns:p14="http://schemas.microsoft.com/office/powerpoint/2010/main" val="3147426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1496" y="1139824"/>
            <a:ext cx="11824285" cy="4351338"/>
          </a:xfrm>
        </p:spPr>
        <p:txBody>
          <a:bodyPr/>
          <a:lstStyle/>
          <a:p>
            <a:pPr marL="0" indent="0">
              <a:buNone/>
            </a:pPr>
            <a:r>
              <a:rPr lang="en-US" u="sng" dirty="0" smtClean="0"/>
              <a:t>Seating Charts</a:t>
            </a:r>
          </a:p>
          <a:p>
            <a:pPr marL="0" indent="0">
              <a:buNone/>
            </a:pPr>
            <a:r>
              <a:rPr lang="en-US" dirty="0" smtClean="0"/>
              <a:t>Teachers will be required to take the roll everyday and to design seating charts.  Teachers will require students to sit in the same seat each day.  This will help with contact tracing if needed. </a:t>
            </a:r>
            <a:r>
              <a:rPr lang="en-US" dirty="0" smtClean="0">
                <a:solidFill>
                  <a:srgbClr val="00B050"/>
                </a:solidFill>
              </a:rPr>
              <a:t>*</a:t>
            </a:r>
            <a:r>
              <a:rPr lang="en-US" dirty="0" smtClean="0"/>
              <a:t> </a:t>
            </a:r>
            <a:r>
              <a:rPr lang="en-US" i="1" dirty="0">
                <a:solidFill>
                  <a:srgbClr val="00B050"/>
                </a:solidFill>
              </a:rPr>
              <a:t>Note:  Roll should be recorded beginning with first day of school to support possible contact tracing.</a:t>
            </a:r>
          </a:p>
          <a:p>
            <a:pPr marL="0" indent="0">
              <a:buNone/>
            </a:pPr>
            <a:endParaRPr lang="en-US" dirty="0" smtClean="0"/>
          </a:p>
          <a:p>
            <a:pPr marL="0" indent="0">
              <a:buNone/>
            </a:pPr>
            <a:r>
              <a:rPr lang="en-US" u="sng" dirty="0" err="1" smtClean="0"/>
              <a:t>Cohorting</a:t>
            </a:r>
            <a:endParaRPr lang="en-US" u="sng" dirty="0" smtClean="0"/>
          </a:p>
          <a:p>
            <a:pPr marL="0" indent="0">
              <a:buNone/>
            </a:pPr>
            <a:r>
              <a:rPr lang="en-US" dirty="0" smtClean="0"/>
              <a:t>Please ensure </a:t>
            </a:r>
            <a:r>
              <a:rPr lang="en-US" dirty="0"/>
              <a:t>students and staff groupings are as static as possible by having the same group of students stay with the same staff (all day for young children, and as much as possible for older children). </a:t>
            </a:r>
          </a:p>
        </p:txBody>
      </p:sp>
      <p:sp>
        <p:nvSpPr>
          <p:cNvPr id="3" name="Title 2"/>
          <p:cNvSpPr>
            <a:spLocks noGrp="1"/>
          </p:cNvSpPr>
          <p:nvPr>
            <p:ph type="title"/>
          </p:nvPr>
        </p:nvSpPr>
        <p:spPr>
          <a:xfrm>
            <a:off x="141496" y="151815"/>
            <a:ext cx="10515600" cy="653048"/>
          </a:xfrm>
        </p:spPr>
        <p:txBody>
          <a:bodyPr/>
          <a:lstStyle/>
          <a:p>
            <a:r>
              <a:rPr lang="en-US" sz="3200" dirty="0" smtClean="0">
                <a:solidFill>
                  <a:schemeClr val="bg1"/>
                </a:solidFill>
              </a:rPr>
              <a:t>Best Practice: Seating Charts and </a:t>
            </a:r>
            <a:r>
              <a:rPr lang="en-US" sz="3200" dirty="0" err="1" smtClean="0">
                <a:solidFill>
                  <a:schemeClr val="bg1"/>
                </a:solidFill>
              </a:rPr>
              <a:t>Cohorting</a:t>
            </a:r>
            <a:endParaRPr lang="en-US" sz="3200" dirty="0">
              <a:solidFill>
                <a:schemeClr val="bg1"/>
              </a:solidFill>
            </a:endParaRPr>
          </a:p>
        </p:txBody>
      </p:sp>
    </p:spTree>
    <p:extLst>
      <p:ext uri="{BB962C8B-B14F-4D97-AF65-F5344CB8AC3E}">
        <p14:creationId xmlns:p14="http://schemas.microsoft.com/office/powerpoint/2010/main" val="995796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019" y="113668"/>
            <a:ext cx="8572500" cy="653048"/>
          </a:xfrm>
        </p:spPr>
        <p:txBody>
          <a:bodyPr/>
          <a:lstStyle/>
          <a:p>
            <a:r>
              <a:rPr lang="en-US" sz="4000" dirty="0" smtClean="0">
                <a:solidFill>
                  <a:schemeClr val="bg1"/>
                </a:solidFill>
              </a:rPr>
              <a:t>COVID Best Practice: Use of Masks</a:t>
            </a:r>
            <a:endParaRPr lang="en-US" sz="4000" dirty="0">
              <a:solidFill>
                <a:schemeClr val="bg1"/>
              </a:solidFill>
            </a:endParaRPr>
          </a:p>
        </p:txBody>
      </p:sp>
      <p:sp>
        <p:nvSpPr>
          <p:cNvPr id="2" name="Content Placeholder 1"/>
          <p:cNvSpPr>
            <a:spLocks noGrp="1"/>
          </p:cNvSpPr>
          <p:nvPr>
            <p:ph idx="1"/>
          </p:nvPr>
        </p:nvSpPr>
        <p:spPr>
          <a:xfrm>
            <a:off x="85724" y="1000125"/>
            <a:ext cx="11087101" cy="5172075"/>
          </a:xfrm>
        </p:spPr>
        <p:txBody>
          <a:bodyPr/>
          <a:lstStyle/>
          <a:p>
            <a:r>
              <a:rPr lang="en-US" sz="2400" dirty="0" smtClean="0"/>
              <a:t>Masks are required on buses and in open spaces and hallways (areas where social distancing not possible).  </a:t>
            </a:r>
          </a:p>
          <a:p>
            <a:r>
              <a:rPr lang="en-US" sz="2400" dirty="0" smtClean="0"/>
              <a:t>Masks are highly recommended in all </a:t>
            </a:r>
          </a:p>
          <a:p>
            <a:pPr marL="0" indent="0">
              <a:buNone/>
            </a:pPr>
            <a:r>
              <a:rPr lang="en-US" sz="2400" dirty="0"/>
              <a:t> </a:t>
            </a:r>
            <a:r>
              <a:rPr lang="en-US" sz="2400" dirty="0" smtClean="0"/>
              <a:t> areas</a:t>
            </a:r>
          </a:p>
          <a:p>
            <a:r>
              <a:rPr lang="en-US" sz="2400" dirty="0" smtClean="0"/>
              <a:t>Required in clinics, isolation rooms, areas that</a:t>
            </a:r>
          </a:p>
          <a:p>
            <a:pPr marL="0" indent="0">
              <a:buNone/>
            </a:pPr>
            <a:r>
              <a:rPr lang="en-US" sz="2400" dirty="0"/>
              <a:t> </a:t>
            </a:r>
            <a:r>
              <a:rPr lang="en-US" sz="2400" dirty="0" smtClean="0"/>
              <a:t> are occupied by sick students/staff</a:t>
            </a:r>
          </a:p>
          <a:p>
            <a:r>
              <a:rPr lang="en-US" sz="2400" dirty="0" smtClean="0"/>
              <a:t>Visitors must wear masks</a:t>
            </a:r>
          </a:p>
          <a:p>
            <a:r>
              <a:rPr lang="en-US" sz="2400" dirty="0" smtClean="0"/>
              <a:t>Maintain disposable masks at school</a:t>
            </a:r>
          </a:p>
          <a:p>
            <a:r>
              <a:rPr lang="en-US" sz="2400" dirty="0" smtClean="0"/>
              <a:t>Advisement sessions on </a:t>
            </a:r>
          </a:p>
          <a:p>
            <a:pPr marL="0" indent="0">
              <a:buNone/>
            </a:pPr>
            <a:r>
              <a:rPr lang="en-US" sz="2400" dirty="0"/>
              <a:t> </a:t>
            </a:r>
            <a:r>
              <a:rPr lang="en-US" sz="2400" dirty="0" smtClean="0"/>
              <a:t> “How to properly wear a mask” (Lesson plans</a:t>
            </a:r>
          </a:p>
          <a:p>
            <a:pPr marL="0" indent="0">
              <a:buNone/>
            </a:pPr>
            <a:r>
              <a:rPr lang="en-US" sz="2400" dirty="0"/>
              <a:t> </a:t>
            </a:r>
            <a:r>
              <a:rPr lang="en-US" sz="2400" dirty="0" smtClean="0"/>
              <a:t>  will be provided by Student Services Dept.)</a:t>
            </a:r>
          </a:p>
          <a:p>
            <a:pPr lvl="1"/>
            <a:endParaRPr lang="en-US" sz="2800" dirty="0"/>
          </a:p>
        </p:txBody>
      </p:sp>
      <p:pic>
        <p:nvPicPr>
          <p:cNvPr id="4" name="Picture 3"/>
          <p:cNvPicPr>
            <a:picLocks noChangeAspect="1"/>
          </p:cNvPicPr>
          <p:nvPr/>
        </p:nvPicPr>
        <p:blipFill>
          <a:blip r:embed="rId3"/>
          <a:stretch>
            <a:fillRect/>
          </a:stretch>
        </p:blipFill>
        <p:spPr>
          <a:xfrm>
            <a:off x="7750969" y="1466943"/>
            <a:ext cx="3921917" cy="5107873"/>
          </a:xfrm>
          <a:prstGeom prst="rect">
            <a:avLst/>
          </a:prstGeom>
        </p:spPr>
      </p:pic>
    </p:spTree>
    <p:extLst>
      <p:ext uri="{BB962C8B-B14F-4D97-AF65-F5344CB8AC3E}">
        <p14:creationId xmlns:p14="http://schemas.microsoft.com/office/powerpoint/2010/main" val="928072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p:cNvPr>
          <p:cNvPicPr>
            <a:picLocks noGrp="1" noChangeAspect="1"/>
          </p:cNvPicPr>
          <p:nvPr>
            <p:ph idx="1"/>
          </p:nvPr>
        </p:nvPicPr>
        <p:blipFill>
          <a:blip r:embed="rId4"/>
          <a:stretch>
            <a:fillRect/>
          </a:stretch>
        </p:blipFill>
        <p:spPr>
          <a:xfrm>
            <a:off x="1619230" y="837705"/>
            <a:ext cx="7821966" cy="3401258"/>
          </a:xfrm>
          <a:prstGeom prst="rect">
            <a:avLst/>
          </a:prstGeom>
        </p:spPr>
      </p:pic>
      <p:sp>
        <p:nvSpPr>
          <p:cNvPr id="4" name="Title 2"/>
          <p:cNvSpPr>
            <a:spLocks noGrp="1"/>
          </p:cNvSpPr>
          <p:nvPr>
            <p:ph type="title"/>
          </p:nvPr>
        </p:nvSpPr>
        <p:spPr>
          <a:xfrm>
            <a:off x="0" y="116097"/>
            <a:ext cx="10515600" cy="653048"/>
          </a:xfrm>
        </p:spPr>
        <p:txBody>
          <a:bodyPr/>
          <a:lstStyle/>
          <a:p>
            <a:r>
              <a:rPr lang="en-US" sz="4000" dirty="0" smtClean="0">
                <a:solidFill>
                  <a:schemeClr val="bg1"/>
                </a:solidFill>
              </a:rPr>
              <a:t>COVID Best Practice: Social Distancing</a:t>
            </a:r>
            <a:endParaRPr lang="en-US" sz="4000" dirty="0">
              <a:solidFill>
                <a:schemeClr val="bg1"/>
              </a:solidFill>
            </a:endParaRPr>
          </a:p>
        </p:txBody>
      </p:sp>
      <p:sp>
        <p:nvSpPr>
          <p:cNvPr id="6" name="Rectangle 5"/>
          <p:cNvSpPr/>
          <p:nvPr/>
        </p:nvSpPr>
        <p:spPr>
          <a:xfrm>
            <a:off x="9112584" y="1143467"/>
            <a:ext cx="3167983" cy="369332"/>
          </a:xfrm>
          <a:prstGeom prst="rect">
            <a:avLst/>
          </a:prstGeom>
        </p:spPr>
        <p:txBody>
          <a:bodyPr wrap="none">
            <a:spAutoFit/>
          </a:bodyPr>
          <a:lstStyle/>
          <a:p>
            <a:r>
              <a:rPr lang="en-US" dirty="0"/>
              <a:t>https://youtu.be/nOa8wIhQdzo</a:t>
            </a:r>
          </a:p>
        </p:txBody>
      </p:sp>
      <p:sp>
        <p:nvSpPr>
          <p:cNvPr id="7" name="Rectangle 6"/>
          <p:cNvSpPr/>
          <p:nvPr/>
        </p:nvSpPr>
        <p:spPr>
          <a:xfrm>
            <a:off x="142875" y="4166988"/>
            <a:ext cx="11894344" cy="2585323"/>
          </a:xfrm>
          <a:prstGeom prst="rect">
            <a:avLst/>
          </a:prstGeom>
        </p:spPr>
        <p:txBody>
          <a:bodyPr wrap="square">
            <a:spAutoFit/>
          </a:bodyPr>
          <a:lstStyle/>
          <a:p>
            <a:pPr marL="285750" indent="-285750">
              <a:buFont typeface="Wingdings" panose="05000000000000000000" pitchFamily="2" charset="2"/>
              <a:buChar char="ü"/>
            </a:pPr>
            <a:r>
              <a:rPr lang="en-US" dirty="0"/>
              <a:t>Decreasing class sizes. </a:t>
            </a:r>
          </a:p>
          <a:p>
            <a:pPr marL="285750" indent="-285750">
              <a:buFont typeface="Wingdings" panose="05000000000000000000" pitchFamily="2" charset="2"/>
              <a:buChar char="ü"/>
            </a:pPr>
            <a:r>
              <a:rPr lang="en-US" dirty="0" smtClean="0"/>
              <a:t>Providing </a:t>
            </a:r>
            <a:r>
              <a:rPr lang="en-US" dirty="0"/>
              <a:t>age-appropriate visual and verbal reminders to staff and students to stay 6 feet away from each other. </a:t>
            </a:r>
            <a:r>
              <a:rPr lang="en-US" dirty="0" smtClean="0"/>
              <a:t>▪</a:t>
            </a:r>
          </a:p>
          <a:p>
            <a:pPr marL="285750" indent="-285750">
              <a:buFont typeface="Wingdings" panose="05000000000000000000" pitchFamily="2" charset="2"/>
              <a:buChar char="ü"/>
            </a:pPr>
            <a:r>
              <a:rPr lang="en-US" dirty="0" smtClean="0"/>
              <a:t>Placing </a:t>
            </a:r>
            <a:r>
              <a:rPr lang="en-US" dirty="0"/>
              <a:t>barriers such as </a:t>
            </a:r>
            <a:r>
              <a:rPr lang="en-US" dirty="0" err="1"/>
              <a:t>plexiglass</a:t>
            </a:r>
            <a:r>
              <a:rPr lang="en-US" dirty="0"/>
              <a:t> at reception desks. </a:t>
            </a:r>
          </a:p>
          <a:p>
            <a:pPr marL="285750" indent="-285750">
              <a:buFont typeface="Wingdings" panose="05000000000000000000" pitchFamily="2" charset="2"/>
              <a:buChar char="ü"/>
            </a:pPr>
            <a:r>
              <a:rPr lang="en-US" dirty="0" smtClean="0"/>
              <a:t>Arranging </a:t>
            </a:r>
            <a:r>
              <a:rPr lang="en-US" dirty="0"/>
              <a:t>desks 6 feet apart. </a:t>
            </a:r>
          </a:p>
          <a:p>
            <a:pPr marL="285750" indent="-285750">
              <a:buFont typeface="Wingdings" panose="05000000000000000000" pitchFamily="2" charset="2"/>
              <a:buChar char="ü"/>
            </a:pPr>
            <a:r>
              <a:rPr lang="en-US" dirty="0" smtClean="0"/>
              <a:t>Designating </a:t>
            </a:r>
            <a:r>
              <a:rPr lang="en-US" dirty="0"/>
              <a:t>hallways, exits and entry doors to be one-way to reduce the likelihood of staff and students meeting face to face. </a:t>
            </a:r>
          </a:p>
          <a:p>
            <a:pPr marL="285750" indent="-285750">
              <a:buFont typeface="Wingdings" panose="05000000000000000000" pitchFamily="2" charset="2"/>
              <a:buChar char="ü"/>
            </a:pPr>
            <a:r>
              <a:rPr lang="en-US" dirty="0" smtClean="0"/>
              <a:t>Discontinuing </a:t>
            </a:r>
            <a:r>
              <a:rPr lang="en-US" dirty="0"/>
              <a:t>activities in which large groups of people are together such as cafeteria dining, assemblies, field trips and having multiple classes out for recess in the same time and place. Some activities such as assemblies and field trips could be done virtually from classrooms. </a:t>
            </a:r>
          </a:p>
        </p:txBody>
      </p:sp>
    </p:spTree>
    <p:extLst>
      <p:ext uri="{BB962C8B-B14F-4D97-AF65-F5344CB8AC3E}">
        <p14:creationId xmlns:p14="http://schemas.microsoft.com/office/powerpoint/2010/main" val="559606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221581" y="1203307"/>
            <a:ext cx="3932315" cy="5159393"/>
          </a:xfrm>
          <a:prstGeom prst="rect">
            <a:avLst/>
          </a:prstGeom>
        </p:spPr>
      </p:pic>
      <p:sp>
        <p:nvSpPr>
          <p:cNvPr id="5" name="Title 2"/>
          <p:cNvSpPr txBox="1">
            <a:spLocks/>
          </p:cNvSpPr>
          <p:nvPr/>
        </p:nvSpPr>
        <p:spPr bwMode="auto">
          <a:xfrm>
            <a:off x="0" y="116097"/>
            <a:ext cx="10515600" cy="65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003296"/>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4000" dirty="0" smtClean="0">
                <a:solidFill>
                  <a:schemeClr val="bg1"/>
                </a:solidFill>
              </a:rPr>
              <a:t>COVID Best Practice: Hand Washing</a:t>
            </a:r>
            <a:endParaRPr lang="en-US" sz="4000" dirty="0">
              <a:solidFill>
                <a:schemeClr val="bg1"/>
              </a:solidFill>
            </a:endParaRPr>
          </a:p>
        </p:txBody>
      </p:sp>
      <p:pic>
        <p:nvPicPr>
          <p:cNvPr id="6" name="Picture 5">
            <a:hlinkClick r:id="rId4"/>
          </p:cNvPr>
          <p:cNvPicPr>
            <a:picLocks noChangeAspect="1"/>
          </p:cNvPicPr>
          <p:nvPr/>
        </p:nvPicPr>
        <p:blipFill>
          <a:blip r:embed="rId5"/>
          <a:stretch>
            <a:fillRect/>
          </a:stretch>
        </p:blipFill>
        <p:spPr>
          <a:xfrm>
            <a:off x="6520470" y="1850232"/>
            <a:ext cx="4418993" cy="2543176"/>
          </a:xfrm>
          <a:prstGeom prst="rect">
            <a:avLst/>
          </a:prstGeom>
        </p:spPr>
      </p:pic>
      <p:sp>
        <p:nvSpPr>
          <p:cNvPr id="7" name="Rectangle 6"/>
          <p:cNvSpPr/>
          <p:nvPr/>
        </p:nvSpPr>
        <p:spPr>
          <a:xfrm>
            <a:off x="7090776" y="4464844"/>
            <a:ext cx="3310906" cy="369332"/>
          </a:xfrm>
          <a:prstGeom prst="rect">
            <a:avLst/>
          </a:prstGeom>
        </p:spPr>
        <p:txBody>
          <a:bodyPr wrap="none">
            <a:spAutoFit/>
          </a:bodyPr>
          <a:lstStyle/>
          <a:p>
            <a:r>
              <a:rPr lang="en-US" dirty="0"/>
              <a:t>https://youtu.be/fpXh2XHwMmE</a:t>
            </a:r>
          </a:p>
        </p:txBody>
      </p:sp>
    </p:spTree>
    <p:extLst>
      <p:ext uri="{BB962C8B-B14F-4D97-AF65-F5344CB8AC3E}">
        <p14:creationId xmlns:p14="http://schemas.microsoft.com/office/powerpoint/2010/main" val="788058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4307" y="875505"/>
            <a:ext cx="11630384" cy="5346700"/>
          </a:xfrm>
          <a:noFill/>
        </p:spPr>
        <p:txBody>
          <a:bodyPr/>
          <a:lstStyle/>
          <a:p>
            <a:pPr marL="0" lvl="1" indent="0">
              <a:buNone/>
            </a:pPr>
            <a:r>
              <a:rPr lang="en-US" b="1" dirty="0" smtClean="0">
                <a:solidFill>
                  <a:srgbClr val="333399"/>
                </a:solidFill>
              </a:rPr>
              <a:t>    </a:t>
            </a:r>
            <a:r>
              <a:rPr lang="en-US" b="1" u="sng" dirty="0" smtClean="0">
                <a:solidFill>
                  <a:srgbClr val="333399"/>
                </a:solidFill>
              </a:rPr>
              <a:t>Students</a:t>
            </a:r>
            <a:r>
              <a:rPr lang="en-US" b="1" dirty="0" smtClean="0">
                <a:solidFill>
                  <a:srgbClr val="333399"/>
                </a:solidFill>
              </a:rPr>
              <a:t>:  </a:t>
            </a:r>
            <a:r>
              <a:rPr lang="en-US" dirty="0" smtClean="0">
                <a:solidFill>
                  <a:srgbClr val="333399"/>
                </a:solidFill>
              </a:rPr>
              <a:t>Screened daily at home by parents</a:t>
            </a:r>
          </a:p>
          <a:p>
            <a:pPr marL="914400" lvl="2" indent="-457200"/>
            <a:r>
              <a:rPr lang="en-US" sz="2400" dirty="0" smtClean="0">
                <a:solidFill>
                  <a:srgbClr val="333399"/>
                </a:solidFill>
              </a:rPr>
              <a:t>Provide parents screening tool </a:t>
            </a:r>
          </a:p>
          <a:p>
            <a:pPr marL="914400" lvl="2" indent="-457200"/>
            <a:r>
              <a:rPr lang="en-US" sz="2400" dirty="0" smtClean="0">
                <a:solidFill>
                  <a:srgbClr val="333399"/>
                </a:solidFill>
              </a:rPr>
              <a:t>Students who are symptomatic (fever, cough, etc.) not to come to school</a:t>
            </a:r>
          </a:p>
          <a:p>
            <a:pPr marL="914400" lvl="2" indent="-457200"/>
            <a:endParaRPr lang="en-US" sz="2400" dirty="0">
              <a:solidFill>
                <a:srgbClr val="333399"/>
              </a:solidFill>
            </a:endParaRPr>
          </a:p>
          <a:p>
            <a:pPr marL="0" lvl="1" indent="0">
              <a:buNone/>
            </a:pPr>
            <a:r>
              <a:rPr lang="en-US" b="1" dirty="0" smtClean="0">
                <a:solidFill>
                  <a:srgbClr val="333399"/>
                </a:solidFill>
              </a:rPr>
              <a:t>     </a:t>
            </a:r>
            <a:r>
              <a:rPr lang="en-US" b="1" u="sng" dirty="0" smtClean="0">
                <a:solidFill>
                  <a:srgbClr val="333399"/>
                </a:solidFill>
              </a:rPr>
              <a:t>Staff</a:t>
            </a:r>
            <a:r>
              <a:rPr lang="en-US" b="1" dirty="0" smtClean="0">
                <a:solidFill>
                  <a:srgbClr val="333399"/>
                </a:solidFill>
              </a:rPr>
              <a:t>:  </a:t>
            </a:r>
            <a:r>
              <a:rPr lang="en-US" dirty="0">
                <a:solidFill>
                  <a:srgbClr val="333399"/>
                </a:solidFill>
              </a:rPr>
              <a:t>Screened daily at </a:t>
            </a:r>
            <a:r>
              <a:rPr lang="en-US" dirty="0" smtClean="0">
                <a:solidFill>
                  <a:srgbClr val="333399"/>
                </a:solidFill>
              </a:rPr>
              <a:t>home prior to coming to work</a:t>
            </a:r>
            <a:endParaRPr lang="en-US" dirty="0">
              <a:solidFill>
                <a:srgbClr val="333399"/>
              </a:solidFill>
            </a:endParaRPr>
          </a:p>
          <a:p>
            <a:pPr marL="914400" lvl="2" indent="-457200"/>
            <a:r>
              <a:rPr lang="en-US" sz="2400" dirty="0">
                <a:solidFill>
                  <a:srgbClr val="333399"/>
                </a:solidFill>
              </a:rPr>
              <a:t>Provide </a:t>
            </a:r>
            <a:r>
              <a:rPr lang="en-US" sz="2400" dirty="0" smtClean="0">
                <a:solidFill>
                  <a:srgbClr val="333399"/>
                </a:solidFill>
              </a:rPr>
              <a:t>staff </a:t>
            </a:r>
            <a:r>
              <a:rPr lang="en-US" sz="2400" dirty="0">
                <a:solidFill>
                  <a:srgbClr val="333399"/>
                </a:solidFill>
              </a:rPr>
              <a:t>screening tool </a:t>
            </a:r>
          </a:p>
          <a:p>
            <a:pPr marL="914400" lvl="2" indent="-457200"/>
            <a:r>
              <a:rPr lang="en-US" sz="2400" dirty="0" smtClean="0">
                <a:solidFill>
                  <a:srgbClr val="333399"/>
                </a:solidFill>
              </a:rPr>
              <a:t>Staff members </a:t>
            </a:r>
            <a:r>
              <a:rPr lang="en-US" sz="2400" dirty="0">
                <a:solidFill>
                  <a:srgbClr val="333399"/>
                </a:solidFill>
              </a:rPr>
              <a:t>who are symptomatic (fever, cough, etc.) not to come to </a:t>
            </a:r>
            <a:r>
              <a:rPr lang="en-US" sz="2400" dirty="0" smtClean="0">
                <a:solidFill>
                  <a:srgbClr val="333399"/>
                </a:solidFill>
              </a:rPr>
              <a:t>work but will contact administrator and POC.  (Discussions about sick leave will occur with the administrator and RCSS HR Dept.)</a:t>
            </a:r>
            <a:endParaRPr lang="en-US" sz="2400" dirty="0">
              <a:solidFill>
                <a:srgbClr val="333399"/>
              </a:solidFill>
            </a:endParaRPr>
          </a:p>
          <a:p>
            <a:pPr marL="457200" lvl="2" indent="0">
              <a:buNone/>
            </a:pPr>
            <a:r>
              <a:rPr lang="en-US" sz="2400" b="1" u="sng" dirty="0" smtClean="0"/>
              <a:t>*At School</a:t>
            </a:r>
          </a:p>
          <a:p>
            <a:pPr marL="457200" lvl="2" indent="0">
              <a:buNone/>
            </a:pPr>
            <a:r>
              <a:rPr lang="en-US" sz="2400" dirty="0" smtClean="0"/>
              <a:t>Each school nurse and POC will keep </a:t>
            </a:r>
            <a:r>
              <a:rPr lang="en-US" sz="2400" dirty="0"/>
              <a:t>a daily log of teachers, staff, and students </a:t>
            </a:r>
            <a:r>
              <a:rPr lang="en-US" sz="2400" dirty="0" smtClean="0"/>
              <a:t>who:</a:t>
            </a:r>
          </a:p>
          <a:p>
            <a:pPr marL="914400" lvl="2" indent="-457200">
              <a:buAutoNum type="alphaLcParenR"/>
            </a:pPr>
            <a:r>
              <a:rPr lang="en-US" sz="2400" dirty="0"/>
              <a:t>D</a:t>
            </a:r>
            <a:r>
              <a:rPr lang="en-US" sz="2400" dirty="0" smtClean="0"/>
              <a:t>id </a:t>
            </a:r>
            <a:r>
              <a:rPr lang="en-US" sz="2400" dirty="0"/>
              <a:t>not attend school due to COVID- 19-related illness </a:t>
            </a:r>
            <a:r>
              <a:rPr lang="en-US" sz="2400" b="1" dirty="0" smtClean="0"/>
              <a:t>OR</a:t>
            </a:r>
          </a:p>
          <a:p>
            <a:pPr marL="914400" lvl="2" indent="-457200">
              <a:buAutoNum type="alphaLcParenR"/>
            </a:pPr>
            <a:r>
              <a:rPr lang="en-US" sz="2400" dirty="0"/>
              <a:t>W</a:t>
            </a:r>
            <a:r>
              <a:rPr lang="en-US" sz="2400" dirty="0" smtClean="0"/>
              <a:t>ere </a:t>
            </a:r>
            <a:r>
              <a:rPr lang="en-US" sz="2400" dirty="0"/>
              <a:t>sent home due to displaying COVID-19 symptoms. </a:t>
            </a:r>
            <a:endParaRPr lang="en-US" sz="2400" dirty="0" smtClean="0"/>
          </a:p>
          <a:p>
            <a:pPr marL="0" lvl="1" indent="0">
              <a:buNone/>
            </a:pPr>
            <a:endParaRPr lang="en-US" sz="2800" b="1" dirty="0"/>
          </a:p>
          <a:p>
            <a:pPr marL="0" lvl="1" indent="0">
              <a:buNone/>
            </a:pPr>
            <a:endParaRPr lang="en-US" dirty="0"/>
          </a:p>
          <a:p>
            <a:pPr marL="457200" lvl="1" indent="0">
              <a:buNone/>
            </a:pPr>
            <a:endParaRPr lang="en-US" dirty="0"/>
          </a:p>
          <a:p>
            <a:pPr lvl="1"/>
            <a:endParaRPr lang="en-US" dirty="0"/>
          </a:p>
        </p:txBody>
      </p:sp>
      <p:sp>
        <p:nvSpPr>
          <p:cNvPr id="3" name="Title 2"/>
          <p:cNvSpPr>
            <a:spLocks noGrp="1"/>
          </p:cNvSpPr>
          <p:nvPr>
            <p:ph type="title"/>
          </p:nvPr>
        </p:nvSpPr>
        <p:spPr>
          <a:xfrm>
            <a:off x="191502" y="133350"/>
            <a:ext cx="10515600" cy="653048"/>
          </a:xfrm>
        </p:spPr>
        <p:txBody>
          <a:bodyPr/>
          <a:lstStyle/>
          <a:p>
            <a:r>
              <a:rPr lang="en-US" dirty="0" smtClean="0">
                <a:solidFill>
                  <a:schemeClr val="bg1"/>
                </a:solidFill>
              </a:rPr>
              <a:t>At Home Screenings</a:t>
            </a:r>
            <a:endParaRPr lang="en-US" dirty="0">
              <a:solidFill>
                <a:schemeClr val="bg1"/>
              </a:solidFill>
            </a:endParaRPr>
          </a:p>
        </p:txBody>
      </p:sp>
    </p:spTree>
    <p:extLst>
      <p:ext uri="{BB962C8B-B14F-4D97-AF65-F5344CB8AC3E}">
        <p14:creationId xmlns:p14="http://schemas.microsoft.com/office/powerpoint/2010/main" val="2726743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634" y="137527"/>
            <a:ext cx="10515600" cy="653048"/>
          </a:xfrm>
        </p:spPr>
        <p:txBody>
          <a:bodyPr/>
          <a:lstStyle/>
          <a:p>
            <a:r>
              <a:rPr lang="en-US" dirty="0" smtClean="0">
                <a:solidFill>
                  <a:schemeClr val="bg1"/>
                </a:solidFill>
              </a:rPr>
              <a:t>At Home Screenings</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314325" y="828895"/>
            <a:ext cx="4836318" cy="6029105"/>
          </a:xfrm>
          <a:prstGeom prst="rect">
            <a:avLst/>
          </a:prstGeom>
        </p:spPr>
      </p:pic>
      <p:sp>
        <p:nvSpPr>
          <p:cNvPr id="9" name="TextBox 8"/>
          <p:cNvSpPr txBox="1"/>
          <p:nvPr/>
        </p:nvSpPr>
        <p:spPr>
          <a:xfrm flipH="1">
            <a:off x="5957886" y="2264500"/>
            <a:ext cx="5986463" cy="1815882"/>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*Please be sure parents update all IC contact information.  This is particularly important this year. Make this a talking point at Open House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95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844" y="989805"/>
            <a:ext cx="11918156" cy="5561013"/>
          </a:xfrm>
        </p:spPr>
        <p:txBody>
          <a:bodyPr/>
          <a:lstStyle/>
          <a:p>
            <a:pPr marL="0" indent="0">
              <a:buNone/>
            </a:pPr>
            <a:r>
              <a:rPr lang="en-US" sz="2400" b="1" u="sng" dirty="0"/>
              <a:t>Responding to Illness and Potential Exposure                                                                                                     The following scenarios may require isolation and communication to parents</a:t>
            </a:r>
            <a:r>
              <a:rPr lang="en-US" sz="2400" b="1" dirty="0"/>
              <a:t>: </a:t>
            </a:r>
            <a:endParaRPr lang="en-US" sz="2400" b="1" dirty="0" smtClean="0"/>
          </a:p>
          <a:p>
            <a:pPr marL="0" indent="0">
              <a:lnSpc>
                <a:spcPct val="100000"/>
              </a:lnSpc>
              <a:buNone/>
            </a:pPr>
            <a:r>
              <a:rPr lang="en-US" sz="2400" u="sng" dirty="0" smtClean="0">
                <a:solidFill>
                  <a:srgbClr val="003399"/>
                </a:solidFill>
              </a:rPr>
              <a:t>Scenario </a:t>
            </a:r>
            <a:r>
              <a:rPr lang="en-US" sz="2400" u="sng" dirty="0">
                <a:solidFill>
                  <a:srgbClr val="003399"/>
                </a:solidFill>
              </a:rPr>
              <a:t>1</a:t>
            </a:r>
            <a:r>
              <a:rPr lang="en-US" sz="2400" dirty="0">
                <a:solidFill>
                  <a:srgbClr val="003399"/>
                </a:solidFill>
              </a:rPr>
              <a:t>:   </a:t>
            </a:r>
            <a:r>
              <a:rPr lang="en-US" sz="2400" dirty="0" smtClean="0">
                <a:solidFill>
                  <a:srgbClr val="003399"/>
                </a:solidFill>
              </a:rPr>
              <a:t>                                                                                                                     Symptomatic </a:t>
            </a:r>
            <a:r>
              <a:rPr lang="en-US" sz="2400" dirty="0">
                <a:solidFill>
                  <a:srgbClr val="003399"/>
                </a:solidFill>
              </a:rPr>
              <a:t>student with COVID-like symptoms   </a:t>
            </a:r>
            <a:r>
              <a:rPr lang="en-US" sz="2400" dirty="0" smtClean="0">
                <a:solidFill>
                  <a:srgbClr val="003399"/>
                </a:solidFill>
              </a:rPr>
              <a:t>                                                                                                                                              </a:t>
            </a:r>
          </a:p>
          <a:p>
            <a:pPr marL="0" indent="0">
              <a:lnSpc>
                <a:spcPct val="100000"/>
              </a:lnSpc>
              <a:buNone/>
            </a:pPr>
            <a:r>
              <a:rPr lang="en-US" sz="2400" u="sng" dirty="0" smtClean="0">
                <a:solidFill>
                  <a:srgbClr val="003399"/>
                </a:solidFill>
              </a:rPr>
              <a:t>Scenario 2:                                                                                                                   </a:t>
            </a:r>
            <a:r>
              <a:rPr lang="en-US" sz="2400" dirty="0">
                <a:solidFill>
                  <a:srgbClr val="003399"/>
                </a:solidFill>
              </a:rPr>
              <a:t>Asymptomatic student is exposed to a confirmed COVID-19 positive person                                                      </a:t>
            </a:r>
            <a:endParaRPr lang="en-US" sz="2400" dirty="0" smtClean="0">
              <a:solidFill>
                <a:srgbClr val="003399"/>
              </a:solidFill>
            </a:endParaRPr>
          </a:p>
          <a:p>
            <a:pPr marL="0" indent="0">
              <a:lnSpc>
                <a:spcPct val="100000"/>
              </a:lnSpc>
              <a:buNone/>
            </a:pPr>
            <a:r>
              <a:rPr lang="en-US" sz="2400" u="sng" dirty="0" smtClean="0">
                <a:solidFill>
                  <a:srgbClr val="003399"/>
                </a:solidFill>
              </a:rPr>
              <a:t>Scenario 3:</a:t>
            </a:r>
            <a:r>
              <a:rPr lang="en-US" sz="2400" dirty="0" smtClean="0">
                <a:solidFill>
                  <a:srgbClr val="003399"/>
                </a:solidFill>
              </a:rPr>
              <a:t>                                                                                                                 Symptomatic </a:t>
            </a:r>
            <a:r>
              <a:rPr lang="en-US" sz="2400" dirty="0">
                <a:solidFill>
                  <a:srgbClr val="003399"/>
                </a:solidFill>
              </a:rPr>
              <a:t>student is exposed to a confirmed COVID-19 positive person                                                                       </a:t>
            </a:r>
            <a:endParaRPr lang="en-US" sz="2400" dirty="0" smtClean="0">
              <a:solidFill>
                <a:srgbClr val="003399"/>
              </a:solidFill>
            </a:endParaRPr>
          </a:p>
          <a:p>
            <a:pPr marL="0" indent="0">
              <a:lnSpc>
                <a:spcPct val="100000"/>
              </a:lnSpc>
              <a:buNone/>
            </a:pPr>
            <a:r>
              <a:rPr lang="en-US" sz="2400" u="sng" dirty="0" smtClean="0">
                <a:solidFill>
                  <a:srgbClr val="003399"/>
                </a:solidFill>
              </a:rPr>
              <a:t>Scenario 4:                                                                                                                         </a:t>
            </a:r>
            <a:r>
              <a:rPr lang="en-US" sz="2400" dirty="0" smtClean="0">
                <a:solidFill>
                  <a:srgbClr val="003399"/>
                </a:solidFill>
              </a:rPr>
              <a:t>Student </a:t>
            </a:r>
            <a:r>
              <a:rPr lang="en-US" sz="2400" dirty="0">
                <a:solidFill>
                  <a:srgbClr val="003399"/>
                </a:solidFill>
              </a:rPr>
              <a:t>is confirmed positive for COVID-19   </a:t>
            </a:r>
            <a:endParaRPr lang="en-US" sz="2400" dirty="0" smtClean="0">
              <a:solidFill>
                <a:srgbClr val="003399"/>
              </a:solidFill>
            </a:endParaRPr>
          </a:p>
          <a:p>
            <a:pPr marL="0" indent="0">
              <a:lnSpc>
                <a:spcPct val="100000"/>
              </a:lnSpc>
              <a:buNone/>
            </a:pPr>
            <a:endParaRPr lang="en-US" sz="2000" dirty="0" smtClean="0">
              <a:solidFill>
                <a:srgbClr val="003399"/>
              </a:solidFill>
            </a:endParaRPr>
          </a:p>
          <a:p>
            <a:pPr marL="0" indent="0">
              <a:lnSpc>
                <a:spcPct val="100000"/>
              </a:lnSpc>
              <a:buNone/>
            </a:pPr>
            <a:r>
              <a:rPr lang="en-US" sz="2000" dirty="0" smtClean="0">
                <a:solidFill>
                  <a:srgbClr val="003399"/>
                </a:solidFill>
              </a:rPr>
              <a:t> </a:t>
            </a:r>
            <a:r>
              <a:rPr lang="en-US" sz="2000" dirty="0">
                <a:solidFill>
                  <a:srgbClr val="003399"/>
                </a:solidFill>
              </a:rPr>
              <a:t>*Staff will </a:t>
            </a:r>
            <a:r>
              <a:rPr lang="en-US" sz="2000" dirty="0" smtClean="0">
                <a:solidFill>
                  <a:srgbClr val="003399"/>
                </a:solidFill>
              </a:rPr>
              <a:t>call </a:t>
            </a:r>
            <a:r>
              <a:rPr lang="en-US" sz="2000" dirty="0">
                <a:solidFill>
                  <a:srgbClr val="003399"/>
                </a:solidFill>
              </a:rPr>
              <a:t>911 if the sick individual is exhibiting </a:t>
            </a:r>
            <a:r>
              <a:rPr lang="en-US" sz="2000" dirty="0" smtClean="0">
                <a:solidFill>
                  <a:srgbClr val="003399"/>
                </a:solidFill>
              </a:rPr>
              <a:t>serious </a:t>
            </a:r>
            <a:r>
              <a:rPr lang="en-US" sz="2000" dirty="0">
                <a:solidFill>
                  <a:srgbClr val="003399"/>
                </a:solidFill>
              </a:rPr>
              <a:t>symptoms, including difficulty getting enough air, change in alertness or responsiveness, or bluish lips or </a:t>
            </a:r>
            <a:r>
              <a:rPr lang="en-US" sz="2000" dirty="0" smtClean="0">
                <a:solidFill>
                  <a:srgbClr val="003399"/>
                </a:solidFill>
              </a:rPr>
              <a:t>face, etc.                             </a:t>
            </a:r>
            <a:endParaRPr lang="en-US" sz="2000" dirty="0"/>
          </a:p>
        </p:txBody>
      </p:sp>
      <p:sp>
        <p:nvSpPr>
          <p:cNvPr id="3" name="Title 2"/>
          <p:cNvSpPr>
            <a:spLocks noGrp="1"/>
          </p:cNvSpPr>
          <p:nvPr>
            <p:ph type="title"/>
          </p:nvPr>
        </p:nvSpPr>
        <p:spPr>
          <a:xfrm>
            <a:off x="134352" y="137528"/>
            <a:ext cx="10515600" cy="653048"/>
          </a:xfrm>
        </p:spPr>
        <p:txBody>
          <a:bodyPr/>
          <a:lstStyle/>
          <a:p>
            <a:r>
              <a:rPr lang="en-US" dirty="0" smtClean="0">
                <a:solidFill>
                  <a:schemeClr val="bg1"/>
                </a:solidFill>
              </a:rPr>
              <a:t>Making Decisions: Flow Charts</a:t>
            </a:r>
            <a:endParaRPr lang="en-US" dirty="0">
              <a:solidFill>
                <a:schemeClr val="bg1"/>
              </a:solidFill>
            </a:endParaRPr>
          </a:p>
        </p:txBody>
      </p:sp>
    </p:spTree>
    <p:extLst>
      <p:ext uri="{BB962C8B-B14F-4D97-AF65-F5344CB8AC3E}">
        <p14:creationId xmlns:p14="http://schemas.microsoft.com/office/powerpoint/2010/main" val="3337576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352" y="180390"/>
            <a:ext cx="10515600" cy="653048"/>
          </a:xfrm>
        </p:spPr>
        <p:txBody>
          <a:bodyPr/>
          <a:lstStyle/>
          <a:p>
            <a:r>
              <a:rPr lang="en-US" dirty="0" smtClean="0">
                <a:solidFill>
                  <a:schemeClr val="bg1"/>
                </a:solidFill>
              </a:rPr>
              <a:t>Flow Charts</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2265582" y="1033495"/>
            <a:ext cx="7305504" cy="5740071"/>
          </a:xfrm>
          <a:prstGeom prst="rect">
            <a:avLst/>
          </a:prstGeom>
        </p:spPr>
      </p:pic>
    </p:spTree>
    <p:extLst>
      <p:ext uri="{BB962C8B-B14F-4D97-AF65-F5344CB8AC3E}">
        <p14:creationId xmlns:p14="http://schemas.microsoft.com/office/powerpoint/2010/main" val="3354685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27209" y="130384"/>
            <a:ext cx="10515600" cy="653048"/>
          </a:xfrm>
        </p:spPr>
        <p:txBody>
          <a:bodyPr/>
          <a:lstStyle/>
          <a:p>
            <a:r>
              <a:rPr lang="en-US" dirty="0" smtClean="0">
                <a:solidFill>
                  <a:schemeClr val="bg1"/>
                </a:solidFill>
              </a:rPr>
              <a:t>Flow Charts</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2162801" y="951400"/>
            <a:ext cx="7714909" cy="5903423"/>
          </a:xfrm>
          <a:prstGeom prst="rect">
            <a:avLst/>
          </a:prstGeom>
        </p:spPr>
      </p:pic>
    </p:spTree>
    <p:extLst>
      <p:ext uri="{BB962C8B-B14F-4D97-AF65-F5344CB8AC3E}">
        <p14:creationId xmlns:p14="http://schemas.microsoft.com/office/powerpoint/2010/main" val="2452258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98633" y="180390"/>
            <a:ext cx="10515600" cy="653048"/>
          </a:xfrm>
        </p:spPr>
        <p:txBody>
          <a:bodyPr/>
          <a:lstStyle/>
          <a:p>
            <a:r>
              <a:rPr lang="en-US" dirty="0" smtClean="0">
                <a:solidFill>
                  <a:schemeClr val="bg1"/>
                </a:solidFill>
              </a:rPr>
              <a:t>Flow Charts</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2255885" y="1058857"/>
            <a:ext cx="7197362" cy="5641293"/>
          </a:xfrm>
          <a:prstGeom prst="rect">
            <a:avLst/>
          </a:prstGeom>
        </p:spPr>
      </p:pic>
    </p:spTree>
    <p:extLst>
      <p:ext uri="{BB962C8B-B14F-4D97-AF65-F5344CB8AC3E}">
        <p14:creationId xmlns:p14="http://schemas.microsoft.com/office/powerpoint/2010/main" val="2486387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99963" y="3131104"/>
            <a:ext cx="2864644" cy="3364706"/>
          </a:xfrm>
          <a:prstGeom prst="rect">
            <a:avLst/>
          </a:prstGeom>
        </p:spPr>
      </p:pic>
      <p:pic>
        <p:nvPicPr>
          <p:cNvPr id="4" name="Picture 3"/>
          <p:cNvPicPr>
            <a:picLocks noChangeAspect="1"/>
          </p:cNvPicPr>
          <p:nvPr/>
        </p:nvPicPr>
        <p:blipFill>
          <a:blip r:embed="rId4"/>
          <a:stretch>
            <a:fillRect/>
          </a:stretch>
        </p:blipFill>
        <p:spPr>
          <a:xfrm>
            <a:off x="7993856" y="3507581"/>
            <a:ext cx="3980102" cy="2876528"/>
          </a:xfrm>
          <a:prstGeom prst="rect">
            <a:avLst/>
          </a:prstGeom>
        </p:spPr>
      </p:pic>
      <p:pic>
        <p:nvPicPr>
          <p:cNvPr id="6" name="Picture 5"/>
          <p:cNvPicPr>
            <a:picLocks noChangeAspect="1"/>
          </p:cNvPicPr>
          <p:nvPr/>
        </p:nvPicPr>
        <p:blipFill>
          <a:blip r:embed="rId5"/>
          <a:stretch>
            <a:fillRect/>
          </a:stretch>
        </p:blipFill>
        <p:spPr>
          <a:xfrm>
            <a:off x="290511" y="3600450"/>
            <a:ext cx="3824288" cy="2895360"/>
          </a:xfrm>
          <a:prstGeom prst="rect">
            <a:avLst/>
          </a:prstGeom>
        </p:spPr>
      </p:pic>
      <p:sp>
        <p:nvSpPr>
          <p:cNvPr id="8" name="Rectangle 7"/>
          <p:cNvSpPr/>
          <p:nvPr/>
        </p:nvSpPr>
        <p:spPr>
          <a:xfrm>
            <a:off x="1976796" y="170336"/>
            <a:ext cx="7725192" cy="923330"/>
          </a:xfrm>
          <a:prstGeom prst="rect">
            <a:avLst/>
          </a:prstGeom>
          <a:noFill/>
        </p:spPr>
        <p:txBody>
          <a:bodyPr wrap="none" lIns="91440" tIns="45720" rIns="91440" bIns="45720">
            <a:spAutoFit/>
          </a:bodyPr>
          <a:lstStyle/>
          <a:p>
            <a:pPr algn="ctr"/>
            <a:r>
              <a:rPr lang="en-US" sz="5400" dirty="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Collaborative Resources</a:t>
            </a:r>
            <a:endParaRPr lang="en-US" sz="5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stretch>
            <a:fillRect/>
          </a:stretch>
        </p:blipFill>
        <p:spPr>
          <a:xfrm>
            <a:off x="159542" y="1970341"/>
            <a:ext cx="5014913" cy="800089"/>
          </a:xfrm>
          <a:prstGeom prst="rect">
            <a:avLst/>
          </a:prstGeom>
        </p:spPr>
      </p:pic>
      <p:pic>
        <p:nvPicPr>
          <p:cNvPr id="10" name="Picture 9"/>
          <p:cNvPicPr>
            <a:picLocks noChangeAspect="1"/>
          </p:cNvPicPr>
          <p:nvPr/>
        </p:nvPicPr>
        <p:blipFill>
          <a:blip r:embed="rId7"/>
          <a:stretch>
            <a:fillRect/>
          </a:stretch>
        </p:blipFill>
        <p:spPr>
          <a:xfrm>
            <a:off x="8665368" y="1555881"/>
            <a:ext cx="2864644" cy="1237328"/>
          </a:xfrm>
          <a:prstGeom prst="rect">
            <a:avLst/>
          </a:prstGeom>
        </p:spPr>
      </p:pic>
      <p:pic>
        <p:nvPicPr>
          <p:cNvPr id="11" name="Picture 10"/>
          <p:cNvPicPr>
            <a:picLocks noChangeAspect="1"/>
          </p:cNvPicPr>
          <p:nvPr/>
        </p:nvPicPr>
        <p:blipFill>
          <a:blip r:embed="rId8"/>
          <a:stretch>
            <a:fillRect/>
          </a:stretch>
        </p:blipFill>
        <p:spPr>
          <a:xfrm>
            <a:off x="5603080" y="1432037"/>
            <a:ext cx="2390776" cy="1361172"/>
          </a:xfrm>
          <a:prstGeom prst="rect">
            <a:avLst/>
          </a:prstGeom>
        </p:spPr>
      </p:pic>
    </p:spTree>
    <p:extLst>
      <p:ext uri="{BB962C8B-B14F-4D97-AF65-F5344CB8AC3E}">
        <p14:creationId xmlns:p14="http://schemas.microsoft.com/office/powerpoint/2010/main" val="2524461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32299" y="117764"/>
            <a:ext cx="10515600" cy="653048"/>
          </a:xfrm>
        </p:spPr>
        <p:txBody>
          <a:bodyPr/>
          <a:lstStyle/>
          <a:p>
            <a:r>
              <a:rPr lang="en-US" dirty="0" smtClean="0">
                <a:solidFill>
                  <a:schemeClr val="bg1"/>
                </a:solidFill>
              </a:rPr>
              <a:t>Flow Charts</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2689984" y="1052306"/>
            <a:ext cx="7247453" cy="5606912"/>
          </a:xfrm>
          <a:prstGeom prst="rect">
            <a:avLst/>
          </a:prstGeom>
        </p:spPr>
      </p:pic>
    </p:spTree>
    <p:extLst>
      <p:ext uri="{BB962C8B-B14F-4D97-AF65-F5344CB8AC3E}">
        <p14:creationId xmlns:p14="http://schemas.microsoft.com/office/powerpoint/2010/main" val="3780297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640" y="996950"/>
            <a:ext cx="10515600" cy="4351338"/>
          </a:xfrm>
        </p:spPr>
        <p:txBody>
          <a:bodyPr/>
          <a:lstStyle/>
          <a:p>
            <a:pPr marL="0" indent="0">
              <a:buNone/>
            </a:pPr>
            <a:r>
              <a:rPr lang="en-US" u="sng" dirty="0">
                <a:solidFill>
                  <a:srgbClr val="003399"/>
                </a:solidFill>
              </a:rPr>
              <a:t>Letter to Parents about Exposure to Confirmed </a:t>
            </a:r>
            <a:r>
              <a:rPr lang="en-US" u="sng" dirty="0" smtClean="0">
                <a:solidFill>
                  <a:srgbClr val="003399"/>
                </a:solidFill>
              </a:rPr>
              <a:t>Cases:</a:t>
            </a:r>
          </a:p>
          <a:p>
            <a:pPr>
              <a:buFont typeface="Wingdings" panose="05000000000000000000" pitchFamily="2" charset="2"/>
              <a:buChar char="ü"/>
            </a:pPr>
            <a:r>
              <a:rPr lang="en-US" dirty="0" smtClean="0">
                <a:solidFill>
                  <a:srgbClr val="003399"/>
                </a:solidFill>
              </a:rPr>
              <a:t>Identified Close Contact</a:t>
            </a:r>
          </a:p>
          <a:p>
            <a:pPr>
              <a:buFont typeface="Wingdings" panose="05000000000000000000" pitchFamily="2" charset="2"/>
              <a:buChar char="ü"/>
            </a:pPr>
            <a:r>
              <a:rPr lang="en-US" dirty="0" smtClean="0">
                <a:solidFill>
                  <a:srgbClr val="003399"/>
                </a:solidFill>
              </a:rPr>
              <a:t>Identified Not a Close </a:t>
            </a:r>
            <a:r>
              <a:rPr lang="en-US" dirty="0" smtClean="0">
                <a:solidFill>
                  <a:srgbClr val="333399"/>
                </a:solidFill>
              </a:rPr>
              <a:t>Contact</a:t>
            </a:r>
          </a:p>
          <a:p>
            <a:pPr marL="0" indent="0">
              <a:buNone/>
            </a:pPr>
            <a:endParaRPr lang="en-US" dirty="0">
              <a:solidFill>
                <a:srgbClr val="003399"/>
              </a:solidFill>
            </a:endParaRPr>
          </a:p>
          <a:p>
            <a:pPr marL="0" indent="0">
              <a:buNone/>
            </a:pPr>
            <a:endParaRPr lang="en-US" dirty="0"/>
          </a:p>
        </p:txBody>
      </p:sp>
      <p:sp>
        <p:nvSpPr>
          <p:cNvPr id="3" name="Title 2"/>
          <p:cNvSpPr>
            <a:spLocks noGrp="1"/>
          </p:cNvSpPr>
          <p:nvPr>
            <p:ph type="title"/>
          </p:nvPr>
        </p:nvSpPr>
        <p:spPr>
          <a:xfrm>
            <a:off x="148640" y="108952"/>
            <a:ext cx="10515600" cy="653048"/>
          </a:xfrm>
        </p:spPr>
        <p:txBody>
          <a:bodyPr/>
          <a:lstStyle/>
          <a:p>
            <a:r>
              <a:rPr lang="en-US" dirty="0" smtClean="0">
                <a:solidFill>
                  <a:schemeClr val="bg1"/>
                </a:solidFill>
              </a:rPr>
              <a:t>Letters </a:t>
            </a:r>
            <a:endParaRPr lang="en-US" dirty="0">
              <a:solidFill>
                <a:schemeClr val="bg1"/>
              </a:solidFill>
            </a:endParaRPr>
          </a:p>
        </p:txBody>
      </p:sp>
      <p:sp>
        <p:nvSpPr>
          <p:cNvPr id="4" name="Rectangle 3"/>
          <p:cNvSpPr/>
          <p:nvPr/>
        </p:nvSpPr>
        <p:spPr>
          <a:xfrm>
            <a:off x="148640" y="2693552"/>
            <a:ext cx="11551444" cy="1569660"/>
          </a:xfrm>
          <a:prstGeom prst="rect">
            <a:avLst/>
          </a:prstGeom>
        </p:spPr>
        <p:txBody>
          <a:bodyPr wrap="square">
            <a:spAutoFit/>
          </a:bodyPr>
          <a:lstStyle/>
          <a:p>
            <a:r>
              <a:rPr lang="en-US" sz="2400" u="sng" dirty="0">
                <a:solidFill>
                  <a:srgbClr val="333399"/>
                </a:solidFill>
                <a:latin typeface="Arial" panose="020B0604020202020204" pitchFamily="34" charset="0"/>
                <a:cs typeface="Arial" panose="020B0604020202020204" pitchFamily="34" charset="0"/>
              </a:rPr>
              <a:t>Close C</a:t>
            </a:r>
            <a:r>
              <a:rPr lang="en-US" sz="2400" u="sng" dirty="0" smtClean="0">
                <a:solidFill>
                  <a:srgbClr val="333399"/>
                </a:solidFill>
                <a:latin typeface="Arial" panose="020B0604020202020204" pitchFamily="34" charset="0"/>
                <a:cs typeface="Arial" panose="020B0604020202020204" pitchFamily="34" charset="0"/>
              </a:rPr>
              <a:t>ontacts at School Include:</a:t>
            </a:r>
            <a:endParaRPr lang="en-US" sz="2400" u="sng" dirty="0">
              <a:solidFill>
                <a:srgbClr val="333399"/>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Being </a:t>
            </a:r>
            <a:r>
              <a:rPr lang="en-US" sz="2400" dirty="0">
                <a:solidFill>
                  <a:srgbClr val="333399"/>
                </a:solidFill>
                <a:latin typeface="Arial" panose="020B0604020202020204" pitchFamily="34" charset="0"/>
                <a:cs typeface="Arial" panose="020B0604020202020204" pitchFamily="34" charset="0"/>
              </a:rPr>
              <a:t>within 6 feet of a sick person with COVID-19 for a total of 15 minutes*; </a:t>
            </a:r>
            <a:r>
              <a:rPr lang="en-US" sz="2400" b="1" dirty="0">
                <a:solidFill>
                  <a:srgbClr val="333399"/>
                </a:solidFill>
                <a:latin typeface="Arial" panose="020B0604020202020204" pitchFamily="34" charset="0"/>
                <a:cs typeface="Arial" panose="020B0604020202020204" pitchFamily="34" charset="0"/>
              </a:rPr>
              <a:t>OR</a:t>
            </a:r>
            <a:r>
              <a:rPr lang="en-US" sz="2400" dirty="0">
                <a:solidFill>
                  <a:srgbClr val="333399"/>
                </a:solidFill>
                <a:latin typeface="Arial" panose="020B0604020202020204" pitchFamily="34" charset="0"/>
                <a:cs typeface="Arial" panose="020B0604020202020204" pitchFamily="34" charset="0"/>
              </a:rPr>
              <a:t>,</a:t>
            </a:r>
          </a:p>
          <a:p>
            <a:pPr>
              <a:buFont typeface="Arial" panose="020B0604020202020204" pitchFamily="34" charset="0"/>
              <a:buChar char="•"/>
            </a:pPr>
            <a:r>
              <a:rPr lang="en-US" sz="2400" dirty="0">
                <a:solidFill>
                  <a:srgbClr val="333399"/>
                </a:solidFill>
                <a:latin typeface="Arial" panose="020B0604020202020204" pitchFamily="34" charset="0"/>
                <a:cs typeface="Arial" panose="020B0604020202020204" pitchFamily="34" charset="0"/>
              </a:rPr>
              <a:t>Being in direct contact with secretions from a sick person with COVID-19 (e.g., being coughed on, kissing, sharing utensils, etc.).</a:t>
            </a:r>
            <a:endParaRPr lang="en-US" sz="2400" b="0" i="0" dirty="0">
              <a:solidFill>
                <a:srgbClr val="33339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860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208" y="108953"/>
            <a:ext cx="10515600" cy="653048"/>
          </a:xfrm>
        </p:spPr>
        <p:txBody>
          <a:bodyPr/>
          <a:lstStyle/>
          <a:p>
            <a:r>
              <a:rPr lang="en-US" dirty="0" smtClean="0">
                <a:solidFill>
                  <a:schemeClr val="bg1"/>
                </a:solidFill>
              </a:rPr>
              <a:t>Letters</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1014414" y="767152"/>
            <a:ext cx="4791074" cy="6049638"/>
          </a:xfrm>
          <a:prstGeom prst="rect">
            <a:avLst/>
          </a:prstGeom>
        </p:spPr>
      </p:pic>
      <p:pic>
        <p:nvPicPr>
          <p:cNvPr id="5" name="Picture 4"/>
          <p:cNvPicPr>
            <a:picLocks noChangeAspect="1"/>
          </p:cNvPicPr>
          <p:nvPr/>
        </p:nvPicPr>
        <p:blipFill>
          <a:blip r:embed="rId4"/>
          <a:stretch>
            <a:fillRect/>
          </a:stretch>
        </p:blipFill>
        <p:spPr>
          <a:xfrm>
            <a:off x="6013286" y="762001"/>
            <a:ext cx="4721389" cy="5888473"/>
          </a:xfrm>
          <a:prstGeom prst="rect">
            <a:avLst/>
          </a:prstGeom>
        </p:spPr>
      </p:pic>
    </p:spTree>
    <p:extLst>
      <p:ext uri="{BB962C8B-B14F-4D97-AF65-F5344CB8AC3E}">
        <p14:creationId xmlns:p14="http://schemas.microsoft.com/office/powerpoint/2010/main" val="1101574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440" y="911036"/>
            <a:ext cx="11931442" cy="4351338"/>
          </a:xfrm>
        </p:spPr>
        <p:txBody>
          <a:bodyPr/>
          <a:lstStyle/>
          <a:p>
            <a:r>
              <a:rPr lang="en-US" dirty="0" smtClean="0"/>
              <a:t>The RCSS Attestation Form will be given to sick students before they leave school.</a:t>
            </a:r>
          </a:p>
          <a:p>
            <a:pPr marL="0" indent="0">
              <a:buNone/>
            </a:pPr>
            <a:endParaRPr lang="en-US" dirty="0" smtClean="0"/>
          </a:p>
          <a:p>
            <a:pPr marL="0" indent="0">
              <a:buNone/>
            </a:pPr>
            <a:r>
              <a:rPr lang="en-US" dirty="0" smtClean="0"/>
              <a:t>Parents will send this </a:t>
            </a:r>
          </a:p>
          <a:p>
            <a:pPr marL="0" indent="0">
              <a:buNone/>
            </a:pPr>
            <a:r>
              <a:rPr lang="en-US" dirty="0"/>
              <a:t>d</a:t>
            </a:r>
            <a:r>
              <a:rPr lang="en-US" dirty="0" smtClean="0"/>
              <a:t>ocument (signed)</a:t>
            </a:r>
          </a:p>
          <a:p>
            <a:pPr marL="0" indent="0">
              <a:buNone/>
            </a:pPr>
            <a:r>
              <a:rPr lang="en-US" dirty="0" smtClean="0"/>
              <a:t>to school when </a:t>
            </a:r>
          </a:p>
          <a:p>
            <a:pPr marL="0" indent="0">
              <a:buNone/>
            </a:pPr>
            <a:r>
              <a:rPr lang="en-US" dirty="0" smtClean="0"/>
              <a:t>students return</a:t>
            </a:r>
            <a:endParaRPr lang="en-US" dirty="0"/>
          </a:p>
        </p:txBody>
      </p:sp>
      <p:sp>
        <p:nvSpPr>
          <p:cNvPr id="3" name="Title 2"/>
          <p:cNvSpPr>
            <a:spLocks noGrp="1"/>
          </p:cNvSpPr>
          <p:nvPr>
            <p:ph type="title"/>
          </p:nvPr>
        </p:nvSpPr>
        <p:spPr>
          <a:xfrm>
            <a:off x="127208" y="137528"/>
            <a:ext cx="10515600" cy="653048"/>
          </a:xfrm>
        </p:spPr>
        <p:txBody>
          <a:bodyPr/>
          <a:lstStyle/>
          <a:p>
            <a:r>
              <a:rPr lang="en-US" dirty="0" smtClean="0">
                <a:solidFill>
                  <a:schemeClr val="bg1"/>
                </a:solidFill>
              </a:rPr>
              <a:t>Attestation Form</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3462580" y="1411283"/>
            <a:ext cx="8586788" cy="5594096"/>
          </a:xfrm>
          <a:prstGeom prst="rect">
            <a:avLst/>
          </a:prstGeom>
        </p:spPr>
      </p:pic>
    </p:spTree>
    <p:extLst>
      <p:ext uri="{BB962C8B-B14F-4D97-AF65-F5344CB8AC3E}">
        <p14:creationId xmlns:p14="http://schemas.microsoft.com/office/powerpoint/2010/main" val="118730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8952"/>
            <a:ext cx="10515600" cy="653048"/>
          </a:xfrm>
        </p:spPr>
        <p:txBody>
          <a:bodyPr/>
          <a:lstStyle/>
          <a:p>
            <a:r>
              <a:rPr lang="en-US" sz="3600" dirty="0" smtClean="0">
                <a:solidFill>
                  <a:schemeClr val="bg1"/>
                </a:solidFill>
              </a:rPr>
              <a:t>Partial/Targeted Closures-Parts of a Building</a:t>
            </a:r>
            <a:endParaRPr lang="en-US" sz="3600" dirty="0">
              <a:solidFill>
                <a:schemeClr val="bg1"/>
              </a:solidFill>
            </a:endParaRPr>
          </a:p>
        </p:txBody>
      </p:sp>
      <p:sp>
        <p:nvSpPr>
          <p:cNvPr id="5" name="TextBox 4"/>
          <p:cNvSpPr txBox="1"/>
          <p:nvPr/>
        </p:nvSpPr>
        <p:spPr>
          <a:xfrm flipH="1">
            <a:off x="8781096" y="1958784"/>
            <a:ext cx="3469008" cy="2031325"/>
          </a:xfrm>
          <a:prstGeom prst="rect">
            <a:avLst/>
          </a:prstGeom>
          <a:noFill/>
        </p:spPr>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Please have a space that can accommodate a class  in case you have to close classrooms for cleaning and </a:t>
            </a:r>
            <a:r>
              <a:rPr lang="en-US" b="1" dirty="0" err="1" smtClean="0">
                <a:solidFill>
                  <a:srgbClr val="FF0000"/>
                </a:solidFill>
                <a:latin typeface="Arial" panose="020B0604020202020204" pitchFamily="34" charset="0"/>
                <a:cs typeface="Arial" panose="020B0604020202020204" pitchFamily="34" charset="0"/>
              </a:rPr>
              <a:t>disenfecting</a:t>
            </a:r>
            <a:r>
              <a:rPr lang="en-US" b="1" dirty="0" smtClean="0">
                <a:solidFill>
                  <a:srgbClr val="FF0000"/>
                </a:solidFill>
                <a:latin typeface="Arial" panose="020B0604020202020204" pitchFamily="34" charset="0"/>
                <a:cs typeface="Arial" panose="020B0604020202020204" pitchFamily="34" charset="0"/>
              </a:rPr>
              <a:t> (after a positive diagnosis).  Best practice would be to have a few spaces ready.</a:t>
            </a:r>
            <a:endParaRPr lang="en-US" b="1" dirty="0">
              <a:solidFill>
                <a:srgbClr val="FF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1053234" y="889824"/>
            <a:ext cx="992982" cy="999178"/>
          </a:xfrm>
          <a:prstGeom prst="rect">
            <a:avLst/>
          </a:prstGeom>
        </p:spPr>
      </p:pic>
      <p:sp>
        <p:nvSpPr>
          <p:cNvPr id="2" name="Content Placeholder 1"/>
          <p:cNvSpPr>
            <a:spLocks noGrp="1"/>
          </p:cNvSpPr>
          <p:nvPr>
            <p:ph idx="1"/>
          </p:nvPr>
        </p:nvSpPr>
        <p:spPr>
          <a:xfrm>
            <a:off x="190006" y="1068780"/>
            <a:ext cx="8680862" cy="5201392"/>
          </a:xfrm>
        </p:spPr>
        <p:txBody>
          <a:bodyPr/>
          <a:lstStyle/>
          <a:p>
            <a:r>
              <a:rPr lang="en-US" b="1" dirty="0" smtClean="0"/>
              <a:t>Partial/Targeted Closure </a:t>
            </a:r>
          </a:p>
          <a:p>
            <a:pPr lvl="1"/>
            <a:r>
              <a:rPr lang="en-US" dirty="0" smtClean="0"/>
              <a:t>Temporary (until disinfected)</a:t>
            </a:r>
          </a:p>
          <a:p>
            <a:pPr lvl="1"/>
            <a:r>
              <a:rPr lang="en-US" dirty="0"/>
              <a:t>Positive identified </a:t>
            </a:r>
            <a:r>
              <a:rPr lang="en-US" dirty="0" smtClean="0"/>
              <a:t>case</a:t>
            </a:r>
          </a:p>
          <a:p>
            <a:pPr lvl="2"/>
            <a:r>
              <a:rPr lang="en-US" sz="1800" dirty="0" smtClean="0">
                <a:solidFill>
                  <a:srgbClr val="00B050"/>
                </a:solidFill>
              </a:rPr>
              <a:t>Case must be contagious </a:t>
            </a:r>
            <a:r>
              <a:rPr lang="en-US" sz="1800" dirty="0">
                <a:solidFill>
                  <a:srgbClr val="00B050"/>
                </a:solidFill>
              </a:rPr>
              <a:t>while in the facility [two (2) days before onset of symptoms or two (2) days before the test specimen was collected (if no symptoms</a:t>
            </a:r>
            <a:r>
              <a:rPr lang="en-US" sz="1800" dirty="0" smtClean="0">
                <a:solidFill>
                  <a:srgbClr val="00B050"/>
                </a:solidFill>
              </a:rPr>
              <a:t>)]</a:t>
            </a:r>
          </a:p>
          <a:p>
            <a:pPr lvl="2"/>
            <a:r>
              <a:rPr lang="en-US" sz="1800" dirty="0" smtClean="0"/>
              <a:t>Requires DPH notification</a:t>
            </a:r>
          </a:p>
          <a:p>
            <a:pPr lvl="2"/>
            <a:r>
              <a:rPr lang="en-US" sz="1800" dirty="0" smtClean="0"/>
              <a:t>Letters sent home (close contact, non-close contact)</a:t>
            </a:r>
          </a:p>
          <a:p>
            <a:pPr lvl="2"/>
            <a:r>
              <a:rPr lang="en-US" sz="1800" dirty="0" smtClean="0"/>
              <a:t>Contact tracing</a:t>
            </a:r>
            <a:endParaRPr lang="en-US" sz="1800" dirty="0"/>
          </a:p>
          <a:p>
            <a:pPr lvl="1"/>
            <a:r>
              <a:rPr lang="en-US" sz="1800" dirty="0" smtClean="0"/>
              <a:t>Specific spaces such as classroom, lunchroom, media center, office etc. that infected person occupied for at least 15 minutes</a:t>
            </a:r>
          </a:p>
          <a:p>
            <a:pPr lvl="1"/>
            <a:r>
              <a:rPr lang="en-US" sz="1800" dirty="0"/>
              <a:t>Vacate </a:t>
            </a:r>
            <a:r>
              <a:rPr lang="en-US" sz="1800" dirty="0" smtClean="0"/>
              <a:t>space</a:t>
            </a:r>
            <a:endParaRPr lang="en-US" sz="1800" dirty="0"/>
          </a:p>
          <a:p>
            <a:pPr lvl="2"/>
            <a:r>
              <a:rPr lang="en-US" sz="1800" dirty="0"/>
              <a:t>Allow 20 minutes for cleaning and </a:t>
            </a:r>
            <a:r>
              <a:rPr lang="en-US" sz="1800" dirty="0" smtClean="0"/>
              <a:t>disinfecting</a:t>
            </a:r>
          </a:p>
          <a:p>
            <a:pPr lvl="2"/>
            <a:r>
              <a:rPr lang="en-US" sz="1800" dirty="0" smtClean="0"/>
              <a:t>Plan for alternate spaces</a:t>
            </a:r>
            <a:endParaRPr lang="en-US" sz="1800" dirty="0"/>
          </a:p>
          <a:p>
            <a:pPr lvl="1"/>
            <a:r>
              <a:rPr lang="en-US" sz="1800" dirty="0" smtClean="0"/>
              <a:t>Spaces should be cleaned and disinfected as soon as possible</a:t>
            </a:r>
          </a:p>
          <a:p>
            <a:pPr lvl="2"/>
            <a:r>
              <a:rPr lang="en-US" sz="1800" dirty="0" smtClean="0"/>
              <a:t>Deep cleaning of room by Custodians</a:t>
            </a:r>
          </a:p>
          <a:p>
            <a:pPr lvl="2"/>
            <a:r>
              <a:rPr lang="en-US" sz="1800" dirty="0" smtClean="0"/>
              <a:t>Fog team will come in or school will fog (10 minutes)</a:t>
            </a:r>
          </a:p>
          <a:p>
            <a:pPr marL="457200" lvl="1"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139444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8952"/>
            <a:ext cx="10515600" cy="653048"/>
          </a:xfrm>
        </p:spPr>
        <p:txBody>
          <a:bodyPr/>
          <a:lstStyle/>
          <a:p>
            <a:r>
              <a:rPr lang="en-US" sz="3600" dirty="0" smtClean="0">
                <a:solidFill>
                  <a:schemeClr val="bg1"/>
                </a:solidFill>
              </a:rPr>
              <a:t>Total School Closures</a:t>
            </a:r>
            <a:endParaRPr lang="en-US" sz="3600" dirty="0">
              <a:solidFill>
                <a:schemeClr val="bg1"/>
              </a:solidFill>
            </a:endParaRPr>
          </a:p>
        </p:txBody>
      </p:sp>
      <p:sp>
        <p:nvSpPr>
          <p:cNvPr id="2" name="Content Placeholder 1"/>
          <p:cNvSpPr>
            <a:spLocks noGrp="1"/>
          </p:cNvSpPr>
          <p:nvPr>
            <p:ph idx="1"/>
          </p:nvPr>
        </p:nvSpPr>
        <p:spPr>
          <a:xfrm>
            <a:off x="344384" y="1389413"/>
            <a:ext cx="11139055" cy="5201392"/>
          </a:xfrm>
        </p:spPr>
        <p:txBody>
          <a:bodyPr/>
          <a:lstStyle/>
          <a:p>
            <a:r>
              <a:rPr lang="en-US" b="1" dirty="0" smtClean="0"/>
              <a:t>School Closure</a:t>
            </a:r>
          </a:p>
          <a:p>
            <a:pPr lvl="1"/>
            <a:r>
              <a:rPr lang="en-US" dirty="0" smtClean="0"/>
              <a:t>System leadership decision in collaboration with DPH</a:t>
            </a:r>
          </a:p>
          <a:p>
            <a:pPr lvl="1"/>
            <a:r>
              <a:rPr lang="en-US" dirty="0" smtClean="0"/>
              <a:t>Some factors to be considered</a:t>
            </a:r>
          </a:p>
          <a:p>
            <a:pPr lvl="2">
              <a:lnSpc>
                <a:spcPct val="150000"/>
              </a:lnSpc>
            </a:pPr>
            <a:r>
              <a:rPr lang="en-US" dirty="0" smtClean="0"/>
              <a:t>Absenteeism (approx. 10% of students and/or staff)</a:t>
            </a:r>
          </a:p>
          <a:p>
            <a:pPr lvl="2">
              <a:lnSpc>
                <a:spcPct val="150000"/>
              </a:lnSpc>
            </a:pPr>
            <a:r>
              <a:rPr lang="en-US" dirty="0" smtClean="0"/>
              <a:t>Ability of the school to function</a:t>
            </a:r>
          </a:p>
          <a:p>
            <a:pPr lvl="2">
              <a:lnSpc>
                <a:spcPct val="150000"/>
              </a:lnSpc>
            </a:pPr>
            <a:r>
              <a:rPr lang="en-US" dirty="0" smtClean="0"/>
              <a:t>High suspected number of cases or greater case rate in educational setting as compared to case rate in the community</a:t>
            </a:r>
          </a:p>
          <a:p>
            <a:pPr lvl="2">
              <a:lnSpc>
                <a:spcPct val="150000"/>
              </a:lnSpc>
            </a:pPr>
            <a:r>
              <a:rPr lang="en-US" dirty="0" smtClean="0"/>
              <a:t>Additional indicators that might suggest undiagnosed or unreported COVID-19 like activity among students or staff</a:t>
            </a:r>
          </a:p>
          <a:p>
            <a:pPr marL="914400" lvl="2" indent="0">
              <a:buNone/>
            </a:pPr>
            <a:endParaRPr lang="en-US" dirty="0" smtClean="0"/>
          </a:p>
          <a:p>
            <a:pPr lvl="2"/>
            <a:endParaRPr lang="en-US" dirty="0" smtClean="0"/>
          </a:p>
          <a:p>
            <a:pPr lvl="1"/>
            <a:endParaRPr lang="en-US" dirty="0" smtClean="0"/>
          </a:p>
          <a:p>
            <a:pPr marL="457200" lvl="1"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2657190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9544" y="1189831"/>
            <a:ext cx="11777662" cy="4351338"/>
          </a:xfrm>
        </p:spPr>
        <p:txBody>
          <a:bodyPr/>
          <a:lstStyle/>
          <a:p>
            <a:pPr marL="0" indent="0" algn="ctr">
              <a:buNone/>
            </a:pPr>
            <a:r>
              <a:rPr lang="en-US" dirty="0" smtClean="0"/>
              <a:t>District Reporting: Digital Form to be Completed by POC each </a:t>
            </a:r>
            <a:r>
              <a:rPr lang="en-US" dirty="0" smtClean="0">
                <a:solidFill>
                  <a:srgbClr val="FF0000"/>
                </a:solidFill>
              </a:rPr>
              <a:t>Wednesday</a:t>
            </a:r>
            <a:endParaRPr lang="en-US" dirty="0">
              <a:solidFill>
                <a:srgbClr val="FF0000"/>
              </a:solidFill>
            </a:endParaRPr>
          </a:p>
        </p:txBody>
      </p:sp>
      <p:sp>
        <p:nvSpPr>
          <p:cNvPr id="3" name="Title 2"/>
          <p:cNvSpPr>
            <a:spLocks noGrp="1"/>
          </p:cNvSpPr>
          <p:nvPr>
            <p:ph type="title"/>
          </p:nvPr>
        </p:nvSpPr>
        <p:spPr>
          <a:xfrm>
            <a:off x="77202" y="123240"/>
            <a:ext cx="10515600" cy="653048"/>
          </a:xfrm>
        </p:spPr>
        <p:txBody>
          <a:bodyPr/>
          <a:lstStyle/>
          <a:p>
            <a:r>
              <a:rPr lang="en-US" dirty="0" smtClean="0">
                <a:solidFill>
                  <a:schemeClr val="bg1"/>
                </a:solidFill>
              </a:rPr>
              <a:t>Reporting to District</a:t>
            </a:r>
            <a:endParaRPr lang="en-US" dirty="0">
              <a:solidFill>
                <a:schemeClr val="bg1"/>
              </a:solidFill>
            </a:endParaRPr>
          </a:p>
        </p:txBody>
      </p:sp>
      <p:pic>
        <p:nvPicPr>
          <p:cNvPr id="4" name="Picture 3">
            <a:hlinkClick r:id="rId3"/>
          </p:cNvPr>
          <p:cNvPicPr>
            <a:picLocks noChangeAspect="1"/>
          </p:cNvPicPr>
          <p:nvPr/>
        </p:nvPicPr>
        <p:blipFill>
          <a:blip r:embed="rId4"/>
          <a:stretch>
            <a:fillRect/>
          </a:stretch>
        </p:blipFill>
        <p:spPr>
          <a:xfrm>
            <a:off x="453070" y="2357439"/>
            <a:ext cx="11190609" cy="2883694"/>
          </a:xfrm>
          <a:prstGeom prst="rect">
            <a:avLst/>
          </a:prstGeom>
        </p:spPr>
      </p:pic>
    </p:spTree>
    <p:extLst>
      <p:ext uri="{BB962C8B-B14F-4D97-AF65-F5344CB8AC3E}">
        <p14:creationId xmlns:p14="http://schemas.microsoft.com/office/powerpoint/2010/main" val="1369217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12920" y="933449"/>
            <a:ext cx="5650925" cy="4351337"/>
          </a:xfrm>
          <a:prstGeom prst="rect">
            <a:avLst/>
          </a:prstGeom>
        </p:spPr>
      </p:pic>
      <p:sp>
        <p:nvSpPr>
          <p:cNvPr id="3" name="Title 2"/>
          <p:cNvSpPr>
            <a:spLocks noGrp="1"/>
          </p:cNvSpPr>
          <p:nvPr>
            <p:ph type="title"/>
          </p:nvPr>
        </p:nvSpPr>
        <p:spPr>
          <a:xfrm>
            <a:off x="170070" y="144672"/>
            <a:ext cx="10515600" cy="653048"/>
          </a:xfrm>
        </p:spPr>
        <p:txBody>
          <a:bodyPr/>
          <a:lstStyle/>
          <a:p>
            <a:r>
              <a:rPr lang="en-US" dirty="0">
                <a:solidFill>
                  <a:schemeClr val="bg1"/>
                </a:solidFill>
              </a:rPr>
              <a:t>Reporting to </a:t>
            </a:r>
            <a:r>
              <a:rPr lang="en-US" dirty="0" smtClean="0">
                <a:solidFill>
                  <a:schemeClr val="bg1"/>
                </a:solidFill>
              </a:rPr>
              <a:t>State GADOE</a:t>
            </a:r>
            <a:endParaRPr lang="en-US" dirty="0"/>
          </a:p>
        </p:txBody>
      </p:sp>
      <p:pic>
        <p:nvPicPr>
          <p:cNvPr id="5" name="Picture 4"/>
          <p:cNvPicPr>
            <a:picLocks noChangeAspect="1"/>
          </p:cNvPicPr>
          <p:nvPr/>
        </p:nvPicPr>
        <p:blipFill>
          <a:blip r:embed="rId4"/>
          <a:stretch>
            <a:fillRect/>
          </a:stretch>
        </p:blipFill>
        <p:spPr>
          <a:xfrm>
            <a:off x="112920" y="5402518"/>
            <a:ext cx="4776788" cy="1455482"/>
          </a:xfrm>
          <a:prstGeom prst="rect">
            <a:avLst/>
          </a:prstGeom>
        </p:spPr>
      </p:pic>
      <p:pic>
        <p:nvPicPr>
          <p:cNvPr id="6" name="Picture 5"/>
          <p:cNvPicPr>
            <a:picLocks noChangeAspect="1"/>
          </p:cNvPicPr>
          <p:nvPr/>
        </p:nvPicPr>
        <p:blipFill>
          <a:blip r:embed="rId5"/>
          <a:stretch>
            <a:fillRect/>
          </a:stretch>
        </p:blipFill>
        <p:spPr>
          <a:xfrm>
            <a:off x="6360828" y="933449"/>
            <a:ext cx="5502559" cy="5426076"/>
          </a:xfrm>
          <a:prstGeom prst="rect">
            <a:avLst/>
          </a:prstGeom>
        </p:spPr>
      </p:pic>
    </p:spTree>
    <p:extLst>
      <p:ext uri="{BB962C8B-B14F-4D97-AF65-F5344CB8AC3E}">
        <p14:creationId xmlns:p14="http://schemas.microsoft.com/office/powerpoint/2010/main" val="80605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70059" y="94665"/>
            <a:ext cx="10515600" cy="653048"/>
          </a:xfrm>
        </p:spPr>
        <p:txBody>
          <a:bodyPr/>
          <a:lstStyle/>
          <a:p>
            <a:r>
              <a:rPr lang="en-US" dirty="0" smtClean="0">
                <a:solidFill>
                  <a:schemeClr val="bg1"/>
                </a:solidFill>
              </a:rPr>
              <a:t>Coping and Resilience</a:t>
            </a:r>
            <a:endParaRPr lang="en-US" dirty="0">
              <a:solidFill>
                <a:schemeClr val="bg1"/>
              </a:solidFill>
            </a:endParaRPr>
          </a:p>
        </p:txBody>
      </p:sp>
      <p:pic>
        <p:nvPicPr>
          <p:cNvPr id="4" name="Picture 3">
            <a:hlinkClick r:id="rId3"/>
          </p:cNvPr>
          <p:cNvPicPr>
            <a:picLocks noChangeAspect="1"/>
          </p:cNvPicPr>
          <p:nvPr/>
        </p:nvPicPr>
        <p:blipFill>
          <a:blip r:embed="rId4"/>
          <a:stretch>
            <a:fillRect/>
          </a:stretch>
        </p:blipFill>
        <p:spPr>
          <a:xfrm>
            <a:off x="70059" y="849593"/>
            <a:ext cx="9308306" cy="5515111"/>
          </a:xfrm>
          <a:prstGeom prst="rect">
            <a:avLst/>
          </a:prstGeom>
        </p:spPr>
      </p:pic>
      <p:sp>
        <p:nvSpPr>
          <p:cNvPr id="5" name="Rectangle 4"/>
          <p:cNvSpPr/>
          <p:nvPr/>
        </p:nvSpPr>
        <p:spPr>
          <a:xfrm>
            <a:off x="6732202" y="6364704"/>
            <a:ext cx="5214120" cy="369332"/>
          </a:xfrm>
          <a:prstGeom prst="rect">
            <a:avLst/>
          </a:prstGeom>
        </p:spPr>
        <p:txBody>
          <a:bodyPr wrap="none">
            <a:spAutoFit/>
          </a:bodyPr>
          <a:lstStyle/>
          <a:p>
            <a:r>
              <a:rPr lang="en-US" dirty="0">
                <a:hlinkClick r:id="rId3"/>
              </a:rPr>
              <a:t>https://www.georgiainsights.com/crisis-contacts.html</a:t>
            </a:r>
            <a:endParaRPr lang="en-US" dirty="0"/>
          </a:p>
        </p:txBody>
      </p:sp>
    </p:spTree>
    <p:extLst>
      <p:ext uri="{BB962C8B-B14F-4D97-AF65-F5344CB8AC3E}">
        <p14:creationId xmlns:p14="http://schemas.microsoft.com/office/powerpoint/2010/main" val="4010269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invalidUrl="https://rcboe-my.sharepoint.com/personal/hillmla_richmond_k12_ga_us/_layouts/15/onedrive.aspx?id=/personal/hillmla_richmond_k12_ga_us/Documents/Back to School SEL and Wellness for All/FINAL --RCSS 2020 Pathway to Opening-- 8.28.2020--Add to Principal Presentation.pdf&amp;parent=/personal/hillmla_richmond_k12_ga_us/Documents/Back to School SEL and Wellness for All"/>
          </p:cNvPr>
          <p:cNvPicPr>
            <a:picLocks noGrp="1" noChangeAspect="1"/>
          </p:cNvPicPr>
          <p:nvPr>
            <p:ph idx="1"/>
          </p:nvPr>
        </p:nvPicPr>
        <p:blipFill>
          <a:blip r:embed="rId4"/>
          <a:stretch>
            <a:fillRect/>
          </a:stretch>
        </p:blipFill>
        <p:spPr>
          <a:xfrm>
            <a:off x="2947977" y="854332"/>
            <a:ext cx="5901813" cy="4351337"/>
          </a:xfrm>
          <a:prstGeom prst="rect">
            <a:avLst/>
          </a:prstGeom>
        </p:spPr>
      </p:pic>
      <p:sp>
        <p:nvSpPr>
          <p:cNvPr id="3" name="Title 2"/>
          <p:cNvSpPr>
            <a:spLocks noGrp="1"/>
          </p:cNvSpPr>
          <p:nvPr>
            <p:ph type="title"/>
          </p:nvPr>
        </p:nvSpPr>
        <p:spPr>
          <a:xfrm>
            <a:off x="70058" y="130384"/>
            <a:ext cx="10515600" cy="653048"/>
          </a:xfrm>
        </p:spPr>
        <p:txBody>
          <a:bodyPr/>
          <a:lstStyle/>
          <a:p>
            <a:r>
              <a:rPr lang="en-US" dirty="0" smtClean="0">
                <a:solidFill>
                  <a:schemeClr val="bg1"/>
                </a:solidFill>
              </a:rPr>
              <a:t>RCSS Path to Recovery</a:t>
            </a:r>
            <a:endParaRPr lang="en-US" dirty="0">
              <a:solidFill>
                <a:schemeClr val="bg1"/>
              </a:solidFill>
            </a:endParaRPr>
          </a:p>
        </p:txBody>
      </p:sp>
      <p:sp>
        <p:nvSpPr>
          <p:cNvPr id="7" name="Rectangle 6"/>
          <p:cNvSpPr/>
          <p:nvPr/>
        </p:nvSpPr>
        <p:spPr>
          <a:xfrm rot="20464248">
            <a:off x="-91283" y="2495987"/>
            <a:ext cx="4019049" cy="954107"/>
          </a:xfrm>
          <a:prstGeom prst="rect">
            <a:avLst/>
          </a:prstGeom>
          <a:noFill/>
        </p:spPr>
        <p:txBody>
          <a:bodyPr wrap="none" lIns="91440" tIns="45720" rIns="91440" bIns="45720">
            <a:spAutoFit/>
          </a:bodyPr>
          <a:lstStyle/>
          <a:p>
            <a:pPr algn="ctr"/>
            <a:r>
              <a:rPr lang="en-US" sz="2800" b="1" cap="none" spc="0" dirty="0" smtClean="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First 5 days of School </a:t>
            </a:r>
          </a:p>
          <a:p>
            <a:pPr algn="ctr"/>
            <a:r>
              <a:rPr lang="en-US" sz="2800" b="1" cap="none" spc="0" dirty="0" smtClean="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Advisement Lessons</a:t>
            </a:r>
            <a:endParaRPr lang="en-US" sz="2800" b="1"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17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502" y="849312"/>
            <a:ext cx="11543298" cy="5337175"/>
          </a:xfrm>
          <a:noFill/>
        </p:spPr>
        <p:txBody>
          <a:bodyPr/>
          <a:lstStyle/>
          <a:p>
            <a:pPr>
              <a:lnSpc>
                <a:spcPct val="100000"/>
              </a:lnSpc>
            </a:pPr>
            <a:r>
              <a:rPr lang="en-US" sz="1800" b="1" dirty="0" smtClean="0">
                <a:solidFill>
                  <a:srgbClr val="333399"/>
                </a:solidFill>
              </a:rPr>
              <a:t>District COVID-19 Hotlines and Crisis Team</a:t>
            </a:r>
          </a:p>
          <a:p>
            <a:pPr>
              <a:lnSpc>
                <a:spcPct val="100000"/>
              </a:lnSpc>
            </a:pPr>
            <a:r>
              <a:rPr lang="en-US" sz="1800" b="1" dirty="0" smtClean="0">
                <a:solidFill>
                  <a:srgbClr val="333399"/>
                </a:solidFill>
              </a:rPr>
              <a:t>School Nurse Clinic</a:t>
            </a:r>
          </a:p>
          <a:p>
            <a:pPr>
              <a:lnSpc>
                <a:spcPct val="100000"/>
              </a:lnSpc>
            </a:pPr>
            <a:r>
              <a:rPr lang="en-US" sz="1800" b="1" dirty="0" smtClean="0">
                <a:solidFill>
                  <a:srgbClr val="333399"/>
                </a:solidFill>
              </a:rPr>
              <a:t>COVID </a:t>
            </a:r>
            <a:r>
              <a:rPr lang="en-US" sz="1800" b="1" dirty="0">
                <a:solidFill>
                  <a:srgbClr val="333399"/>
                </a:solidFill>
              </a:rPr>
              <a:t>19 – Point of Contact </a:t>
            </a:r>
            <a:endParaRPr lang="en-US" sz="1800" b="1" dirty="0" smtClean="0">
              <a:solidFill>
                <a:srgbClr val="333399"/>
              </a:solidFill>
            </a:endParaRPr>
          </a:p>
          <a:p>
            <a:pPr>
              <a:lnSpc>
                <a:spcPct val="100000"/>
              </a:lnSpc>
            </a:pPr>
            <a:r>
              <a:rPr lang="en-US" sz="1800" b="1" dirty="0" smtClean="0">
                <a:solidFill>
                  <a:srgbClr val="333399"/>
                </a:solidFill>
              </a:rPr>
              <a:t>Isolation Room</a:t>
            </a:r>
          </a:p>
          <a:p>
            <a:pPr>
              <a:lnSpc>
                <a:spcPct val="100000"/>
              </a:lnSpc>
            </a:pPr>
            <a:r>
              <a:rPr lang="en-US" sz="1800" b="1" dirty="0" smtClean="0">
                <a:solidFill>
                  <a:srgbClr val="333399"/>
                </a:solidFill>
              </a:rPr>
              <a:t>Best Practices</a:t>
            </a:r>
          </a:p>
          <a:p>
            <a:pPr>
              <a:lnSpc>
                <a:spcPct val="100000"/>
              </a:lnSpc>
            </a:pPr>
            <a:r>
              <a:rPr lang="en-US" sz="1800" b="1" dirty="0" smtClean="0">
                <a:solidFill>
                  <a:srgbClr val="333399"/>
                </a:solidFill>
              </a:rPr>
              <a:t>At Home Screenings- Students and Staff</a:t>
            </a:r>
          </a:p>
          <a:p>
            <a:pPr>
              <a:lnSpc>
                <a:spcPct val="100000"/>
              </a:lnSpc>
            </a:pPr>
            <a:r>
              <a:rPr lang="en-US" sz="1800" b="1" dirty="0" smtClean="0">
                <a:solidFill>
                  <a:srgbClr val="333399"/>
                </a:solidFill>
              </a:rPr>
              <a:t>Responding to Illness—Making Decisions</a:t>
            </a:r>
          </a:p>
          <a:p>
            <a:pPr>
              <a:lnSpc>
                <a:spcPct val="100000"/>
              </a:lnSpc>
            </a:pPr>
            <a:r>
              <a:rPr lang="en-US" sz="1800" b="1" dirty="0" smtClean="0">
                <a:solidFill>
                  <a:srgbClr val="333399"/>
                </a:solidFill>
              </a:rPr>
              <a:t>Decision Flow Charts</a:t>
            </a:r>
          </a:p>
          <a:p>
            <a:pPr>
              <a:lnSpc>
                <a:spcPct val="100000"/>
              </a:lnSpc>
            </a:pPr>
            <a:r>
              <a:rPr lang="en-US" sz="1800" b="1" dirty="0" smtClean="0">
                <a:solidFill>
                  <a:srgbClr val="333399"/>
                </a:solidFill>
              </a:rPr>
              <a:t>Letters</a:t>
            </a:r>
          </a:p>
          <a:p>
            <a:pPr>
              <a:lnSpc>
                <a:spcPct val="100000"/>
              </a:lnSpc>
            </a:pPr>
            <a:r>
              <a:rPr lang="en-US" sz="1800" b="1" dirty="0" smtClean="0">
                <a:solidFill>
                  <a:srgbClr val="333399"/>
                </a:solidFill>
              </a:rPr>
              <a:t>Attestation Form</a:t>
            </a:r>
          </a:p>
          <a:p>
            <a:pPr>
              <a:lnSpc>
                <a:spcPct val="100000"/>
              </a:lnSpc>
            </a:pPr>
            <a:r>
              <a:rPr lang="en-US" sz="1800" b="1" dirty="0" smtClean="0">
                <a:solidFill>
                  <a:srgbClr val="333399"/>
                </a:solidFill>
              </a:rPr>
              <a:t>Partial (Targeted) or Total Closures</a:t>
            </a:r>
          </a:p>
          <a:p>
            <a:pPr>
              <a:lnSpc>
                <a:spcPct val="100000"/>
              </a:lnSpc>
            </a:pPr>
            <a:r>
              <a:rPr lang="en-US" sz="1800" b="1" dirty="0" smtClean="0">
                <a:solidFill>
                  <a:srgbClr val="333399"/>
                </a:solidFill>
              </a:rPr>
              <a:t>Weekly Reporting to District and GADOE</a:t>
            </a:r>
          </a:p>
          <a:p>
            <a:pPr>
              <a:lnSpc>
                <a:spcPct val="100000"/>
              </a:lnSpc>
            </a:pPr>
            <a:r>
              <a:rPr lang="en-US" sz="1800" b="1" dirty="0" smtClean="0">
                <a:solidFill>
                  <a:srgbClr val="333399"/>
                </a:solidFill>
              </a:rPr>
              <a:t>Coping and Resilience</a:t>
            </a:r>
          </a:p>
          <a:p>
            <a:pPr>
              <a:lnSpc>
                <a:spcPct val="100000"/>
              </a:lnSpc>
            </a:pPr>
            <a:r>
              <a:rPr lang="en-US" sz="1800" b="1" dirty="0" smtClean="0">
                <a:solidFill>
                  <a:srgbClr val="333399"/>
                </a:solidFill>
              </a:rPr>
              <a:t>RCSS Health and Wellness Plan (Includes Advisement, Crisis Resources, and Community </a:t>
            </a:r>
            <a:r>
              <a:rPr lang="en-US" sz="2000" dirty="0" smtClean="0">
                <a:solidFill>
                  <a:srgbClr val="333399"/>
                </a:solidFill>
              </a:rPr>
              <a:t>Resources)</a:t>
            </a:r>
          </a:p>
          <a:p>
            <a:pPr marL="457200" lvl="1" indent="0">
              <a:lnSpc>
                <a:spcPct val="150000"/>
              </a:lnSpc>
              <a:buNone/>
            </a:pPr>
            <a:endParaRPr lang="en-US" sz="3200" dirty="0">
              <a:solidFill>
                <a:srgbClr val="0033CC"/>
              </a:solidFill>
            </a:endParaRPr>
          </a:p>
          <a:p>
            <a:pPr marL="457200" lvl="1" indent="0">
              <a:buNone/>
            </a:pPr>
            <a:endParaRPr lang="en-US" sz="3200" dirty="0">
              <a:solidFill>
                <a:srgbClr val="0033CC"/>
              </a:solidFill>
            </a:endParaRPr>
          </a:p>
          <a:p>
            <a:pPr lvl="1"/>
            <a:endParaRPr lang="en-US" sz="3200" dirty="0">
              <a:solidFill>
                <a:srgbClr val="0033CC"/>
              </a:solidFill>
            </a:endParaRPr>
          </a:p>
        </p:txBody>
      </p:sp>
      <p:sp>
        <p:nvSpPr>
          <p:cNvPr id="3" name="Title 2"/>
          <p:cNvSpPr>
            <a:spLocks noGrp="1"/>
          </p:cNvSpPr>
          <p:nvPr>
            <p:ph type="title"/>
          </p:nvPr>
        </p:nvSpPr>
        <p:spPr>
          <a:xfrm>
            <a:off x="191502" y="133350"/>
            <a:ext cx="10515600" cy="653048"/>
          </a:xfrm>
        </p:spPr>
        <p:txBody>
          <a:bodyPr/>
          <a:lstStyle/>
          <a:p>
            <a:r>
              <a:rPr lang="en-US" dirty="0" smtClean="0">
                <a:solidFill>
                  <a:schemeClr val="bg1"/>
                </a:solidFill>
              </a:rPr>
              <a:t>Areas of Consideration</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7840288" y="1690290"/>
            <a:ext cx="2758655" cy="3655218"/>
          </a:xfrm>
          <a:prstGeom prst="rect">
            <a:avLst/>
          </a:prstGeom>
        </p:spPr>
      </p:pic>
    </p:spTree>
    <p:extLst>
      <p:ext uri="{BB962C8B-B14F-4D97-AF65-F5344CB8AC3E}">
        <p14:creationId xmlns:p14="http://schemas.microsoft.com/office/powerpoint/2010/main" val="3403024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7637"/>
            <a:ext cx="10515600" cy="653048"/>
          </a:xfrm>
        </p:spPr>
        <p:txBody>
          <a:bodyPr/>
          <a:lstStyle/>
          <a:p>
            <a:r>
              <a:rPr lang="en-US" dirty="0" smtClean="0">
                <a:solidFill>
                  <a:schemeClr val="bg1"/>
                </a:solidFill>
              </a:rPr>
              <a:t>COVID-19 Crisis Team and Hotline </a:t>
            </a:r>
            <a:endParaRPr lang="en-US" dirty="0">
              <a:solidFill>
                <a:schemeClr val="bg1"/>
              </a:solidFill>
            </a:endParaRPr>
          </a:p>
        </p:txBody>
      </p:sp>
      <p:sp>
        <p:nvSpPr>
          <p:cNvPr id="2" name="TextBox 1"/>
          <p:cNvSpPr txBox="1"/>
          <p:nvPr/>
        </p:nvSpPr>
        <p:spPr>
          <a:xfrm>
            <a:off x="284371" y="1071562"/>
            <a:ext cx="11695698" cy="3785652"/>
          </a:xfrm>
          <a:prstGeom prst="rect">
            <a:avLst/>
          </a:prstGeom>
          <a:noFill/>
        </p:spPr>
        <p:txBody>
          <a:bodyPr wrap="square" rtlCol="0">
            <a:spAutoFit/>
          </a:bodyPr>
          <a:lstStyle/>
          <a:p>
            <a:r>
              <a:rPr lang="en-US" sz="2400" dirty="0" smtClean="0">
                <a:solidFill>
                  <a:srgbClr val="333399"/>
                </a:solidFill>
                <a:latin typeface="Arial" panose="020B0604020202020204" pitchFamily="34" charset="0"/>
                <a:cs typeface="Arial" panose="020B0604020202020204" pitchFamily="34" charset="0"/>
              </a:rPr>
              <a:t>We are aware that schools will need support and collaboration when the COVID-19 virus and situations centered around the virus appears in schools.  </a:t>
            </a:r>
          </a:p>
          <a:p>
            <a:endParaRPr lang="en-US" sz="2400" dirty="0">
              <a:solidFill>
                <a:srgbClr val="333399"/>
              </a:solidFill>
              <a:latin typeface="Arial" panose="020B0604020202020204" pitchFamily="34" charset="0"/>
              <a:cs typeface="Arial" panose="020B0604020202020204" pitchFamily="34" charset="0"/>
            </a:endParaRPr>
          </a:p>
          <a:p>
            <a:r>
              <a:rPr lang="en-US" sz="2400" dirty="0" smtClean="0">
                <a:solidFill>
                  <a:srgbClr val="333399"/>
                </a:solidFill>
                <a:latin typeface="Arial" panose="020B0604020202020204" pitchFamily="34" charset="0"/>
                <a:cs typeface="Arial" panose="020B0604020202020204" pitchFamily="34" charset="0"/>
              </a:rPr>
              <a:t>We have designed a team to support schools via RCSS COVID-19 Hotlines and continued daily communication.  Th</a:t>
            </a:r>
            <a:r>
              <a:rPr lang="en-US" sz="2400" dirty="0" smtClean="0">
                <a:solidFill>
                  <a:srgbClr val="333399"/>
                </a:solidFill>
              </a:rPr>
              <a:t>is team includes staff from the RCSS Human Resources Department and the RCSS Student Services Department. </a:t>
            </a:r>
          </a:p>
          <a:p>
            <a:endParaRPr lang="en-US" sz="2400" dirty="0" smtClean="0">
              <a:solidFill>
                <a:srgbClr val="333399"/>
              </a:solidFill>
            </a:endParaRPr>
          </a:p>
          <a:p>
            <a:r>
              <a:rPr lang="en-US" sz="2400" dirty="0" smtClean="0">
                <a:solidFill>
                  <a:srgbClr val="00B050"/>
                </a:solidFill>
              </a:rPr>
              <a:t>Schools that have positive COVID-19 cases will contact members of this team immediately for reporting.</a:t>
            </a:r>
            <a:r>
              <a:rPr lang="en-US" sz="2400" dirty="0" smtClean="0">
                <a:solidFill>
                  <a:srgbClr val="333399"/>
                </a:solidFill>
              </a:rPr>
              <a:t>  District aggregate data will be sent to DPH daily (by 2:00p).</a:t>
            </a:r>
            <a:endParaRPr lang="en-US" sz="2400" dirty="0">
              <a:solidFill>
                <a:srgbClr val="333399"/>
              </a:solidFill>
            </a:endParaRPr>
          </a:p>
          <a:p>
            <a:endParaRPr lang="en-US" sz="2400" dirty="0">
              <a:solidFill>
                <a:srgbClr val="0033CC"/>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02815624"/>
              </p:ext>
            </p:extLst>
          </p:nvPr>
        </p:nvGraphicFramePr>
        <p:xfrm>
          <a:off x="3065942" y="4971708"/>
          <a:ext cx="5337760" cy="1427813"/>
        </p:xfrm>
        <a:graphic>
          <a:graphicData uri="http://schemas.openxmlformats.org/drawingml/2006/table">
            <a:tbl>
              <a:tblPr firstRow="1" firstCol="1" bandRow="1"/>
              <a:tblGrid>
                <a:gridCol w="2668880">
                  <a:extLst>
                    <a:ext uri="{9D8B030D-6E8A-4147-A177-3AD203B41FA5}">
                      <a16:colId xmlns:a16="http://schemas.microsoft.com/office/drawing/2014/main" xmlns="" val="316783471"/>
                    </a:ext>
                  </a:extLst>
                </a:gridCol>
                <a:gridCol w="2668880">
                  <a:extLst>
                    <a:ext uri="{9D8B030D-6E8A-4147-A177-3AD203B41FA5}">
                      <a16:colId xmlns:a16="http://schemas.microsoft.com/office/drawing/2014/main" xmlns="" val="1039539022"/>
                    </a:ext>
                  </a:extLst>
                </a:gridCol>
              </a:tblGrid>
              <a:tr h="160885">
                <a:tc gridSpan="2">
                  <a:txBody>
                    <a:bodyPr/>
                    <a:lstStyle/>
                    <a:p>
                      <a:pPr marL="0" marR="0" algn="ctr">
                        <a:lnSpc>
                          <a:spcPct val="107000"/>
                        </a:lnSpc>
                        <a:spcBef>
                          <a:spcPts val="0"/>
                        </a:spcBef>
                        <a:spcAft>
                          <a:spcPts val="0"/>
                        </a:spcAft>
                        <a:tabLst>
                          <a:tab pos="643255" algn="l"/>
                        </a:tabLst>
                      </a:pPr>
                      <a:r>
                        <a:rPr lang="en-US" sz="1400" b="1">
                          <a:effectLst/>
                          <a:latin typeface="Arial" panose="020B0604020202020204" pitchFamily="34" charset="0"/>
                          <a:ea typeface="Calibri" panose="020F0502020204030204" pitchFamily="34" charset="0"/>
                          <a:cs typeface="Times New Roman" panose="02020603050405020304" pitchFamily="18" charset="0"/>
                        </a:rPr>
                        <a:t>RCSS COVID-19 District Leaders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US"/>
                    </a:p>
                  </a:txBody>
                  <a:tcPr/>
                </a:tc>
                <a:extLst>
                  <a:ext uri="{0D108BD9-81ED-4DB2-BD59-A6C34878D82A}">
                    <a16:rowId xmlns:a16="http://schemas.microsoft.com/office/drawing/2014/main" xmlns="" val="2743192972"/>
                  </a:ext>
                </a:extLst>
              </a:tr>
              <a:tr h="1211024">
                <a:tc>
                  <a:txBody>
                    <a:bodyPr/>
                    <a:lstStyle/>
                    <a:p>
                      <a:pPr marL="0" marR="0">
                        <a:lnSpc>
                          <a:spcPct val="107000"/>
                        </a:lnSpc>
                        <a:spcBef>
                          <a:spcPts val="0"/>
                        </a:spcBef>
                        <a:spcAft>
                          <a:spcPts val="0"/>
                        </a:spcAft>
                        <a:tabLst>
                          <a:tab pos="643255"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Dr. Cecil Clark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43255"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Mr. Franklin Hudson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43255"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Mrs. Gladys Hamilton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43255"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Officer Jeff Tilley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tabLst>
                          <a:tab pos="643255"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Dr. Aronica Gloster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43255"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Lead Nurse Annette Pollard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643255"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Mrs. Shirley Godbee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583667278"/>
                  </a:ext>
                </a:extLst>
              </a:tr>
            </a:tbl>
          </a:graphicData>
        </a:graphic>
      </p:graphicFrame>
    </p:spTree>
    <p:extLst>
      <p:ext uri="{BB962C8B-B14F-4D97-AF65-F5344CB8AC3E}">
        <p14:creationId xmlns:p14="http://schemas.microsoft.com/office/powerpoint/2010/main" val="4180670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502" y="133350"/>
            <a:ext cx="10515600" cy="653048"/>
          </a:xfrm>
        </p:spPr>
        <p:txBody>
          <a:bodyPr/>
          <a:lstStyle/>
          <a:p>
            <a:r>
              <a:rPr lang="en-US" dirty="0" smtClean="0">
                <a:solidFill>
                  <a:schemeClr val="bg1"/>
                </a:solidFill>
              </a:rPr>
              <a:t>School Clinic</a:t>
            </a:r>
            <a:endParaRPr lang="en-US" dirty="0">
              <a:solidFill>
                <a:schemeClr val="bg1"/>
              </a:solidFill>
            </a:endParaRPr>
          </a:p>
        </p:txBody>
      </p:sp>
      <p:sp>
        <p:nvSpPr>
          <p:cNvPr id="2" name="TextBox 1"/>
          <p:cNvSpPr txBox="1"/>
          <p:nvPr/>
        </p:nvSpPr>
        <p:spPr>
          <a:xfrm>
            <a:off x="0" y="914400"/>
            <a:ext cx="12310061" cy="6001643"/>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rgbClr val="333399"/>
                </a:solidFill>
                <a:latin typeface="Arial" panose="020B0604020202020204" pitchFamily="34" charset="0"/>
                <a:cs typeface="Arial" panose="020B0604020202020204" pitchFamily="34" charset="0"/>
              </a:rPr>
              <a:t>The clinic will </a:t>
            </a:r>
            <a:r>
              <a:rPr lang="en-US" sz="2400" dirty="0">
                <a:solidFill>
                  <a:srgbClr val="333399"/>
                </a:solidFill>
                <a:latin typeface="Arial" panose="020B0604020202020204" pitchFamily="34" charset="0"/>
                <a:cs typeface="Arial" panose="020B0604020202020204" pitchFamily="34" charset="0"/>
              </a:rPr>
              <a:t>r</a:t>
            </a:r>
            <a:r>
              <a:rPr lang="en-US" sz="2400" dirty="0" smtClean="0">
                <a:solidFill>
                  <a:srgbClr val="333399"/>
                </a:solidFill>
                <a:latin typeface="Arial" panose="020B0604020202020204" pitchFamily="34" charset="0"/>
                <a:cs typeface="Arial" panose="020B0604020202020204" pitchFamily="34" charset="0"/>
              </a:rPr>
              <a:t>emain open to address day-to-day medical needs, including medication administration (as always)</a:t>
            </a:r>
          </a:p>
          <a:p>
            <a:pPr marL="342900" indent="-342900">
              <a:buFont typeface="Wingdings" panose="05000000000000000000" pitchFamily="2" charset="2"/>
              <a:buChar char="ü"/>
            </a:pPr>
            <a:r>
              <a:rPr lang="en-US" sz="2400" dirty="0" smtClean="0">
                <a:solidFill>
                  <a:srgbClr val="333399"/>
                </a:solidFill>
                <a:latin typeface="Arial" panose="020B0604020202020204" pitchFamily="34" charset="0"/>
                <a:cs typeface="Arial" panose="020B0604020202020204" pitchFamily="34" charset="0"/>
              </a:rPr>
              <a:t>The clinic should always be stocked with soap and paper towels</a:t>
            </a:r>
          </a:p>
          <a:p>
            <a:pPr marL="342900" indent="-342900">
              <a:buFont typeface="Wingdings" panose="05000000000000000000" pitchFamily="2" charset="2"/>
              <a:buChar char="ü"/>
            </a:pPr>
            <a:r>
              <a:rPr lang="en-US" sz="2400" u="sng" dirty="0" smtClean="0">
                <a:solidFill>
                  <a:srgbClr val="333399"/>
                </a:solidFill>
                <a:latin typeface="Arial" panose="020B0604020202020204" pitchFamily="34" charset="0"/>
                <a:cs typeface="Arial" panose="020B0604020202020204" pitchFamily="34" charset="0"/>
              </a:rPr>
              <a:t>PPE provided for school clinic (These should be in schools now)</a:t>
            </a:r>
            <a:endParaRPr lang="en-US" sz="2400" u="sng" dirty="0">
              <a:solidFill>
                <a:srgbClr val="333399"/>
              </a:solidFill>
              <a:latin typeface="Arial" panose="020B0604020202020204" pitchFamily="34" charset="0"/>
              <a:cs typeface="Arial" panose="020B0604020202020204" pitchFamily="34" charset="0"/>
            </a:endParaRPr>
          </a:p>
          <a:p>
            <a:r>
              <a:rPr lang="en-US" sz="2400" dirty="0">
                <a:solidFill>
                  <a:srgbClr val="333399"/>
                </a:solidFill>
                <a:latin typeface="Arial" panose="020B0604020202020204" pitchFamily="34" charset="0"/>
                <a:cs typeface="Arial" panose="020B0604020202020204" pitchFamily="34" charset="0"/>
              </a:rPr>
              <a:t>	</a:t>
            </a:r>
            <a:r>
              <a:rPr lang="en-US" sz="2400" dirty="0" smtClean="0">
                <a:solidFill>
                  <a:srgbClr val="333399"/>
                </a:solidFill>
                <a:latin typeface="Arial" panose="020B0604020202020204" pitchFamily="34" charset="0"/>
                <a:cs typeface="Arial" panose="020B0604020202020204" pitchFamily="34" charset="0"/>
              </a:rPr>
              <a:t>Face shields</a:t>
            </a:r>
          </a:p>
          <a:p>
            <a:pPr lvl="1"/>
            <a:r>
              <a:rPr lang="en-US" sz="2400" dirty="0">
                <a:solidFill>
                  <a:srgbClr val="333399"/>
                </a:solidFill>
                <a:latin typeface="Arial" panose="020B0604020202020204" pitchFamily="34" charset="0"/>
                <a:cs typeface="Arial" panose="020B0604020202020204" pitchFamily="34" charset="0"/>
              </a:rPr>
              <a:t>	</a:t>
            </a:r>
            <a:r>
              <a:rPr lang="en-US" sz="2400" dirty="0" smtClean="0">
                <a:solidFill>
                  <a:srgbClr val="333399"/>
                </a:solidFill>
                <a:latin typeface="Arial" panose="020B0604020202020204" pitchFamily="34" charset="0"/>
                <a:cs typeface="Arial" panose="020B0604020202020204" pitchFamily="34" charset="0"/>
              </a:rPr>
              <a:t>Masks</a:t>
            </a:r>
          </a:p>
          <a:p>
            <a:pPr lvl="1"/>
            <a:r>
              <a:rPr lang="en-US" sz="2400" dirty="0">
                <a:solidFill>
                  <a:srgbClr val="333399"/>
                </a:solidFill>
                <a:latin typeface="Arial" panose="020B0604020202020204" pitchFamily="34" charset="0"/>
                <a:cs typeface="Arial" panose="020B0604020202020204" pitchFamily="34" charset="0"/>
              </a:rPr>
              <a:t>	</a:t>
            </a:r>
            <a:r>
              <a:rPr lang="en-US" sz="2400" dirty="0" smtClean="0">
                <a:solidFill>
                  <a:srgbClr val="333399"/>
                </a:solidFill>
                <a:latin typeface="Arial" panose="020B0604020202020204" pitchFamily="34" charset="0"/>
                <a:cs typeface="Arial" panose="020B0604020202020204" pitchFamily="34" charset="0"/>
              </a:rPr>
              <a:t>Gowns</a:t>
            </a:r>
          </a:p>
          <a:p>
            <a:pPr lvl="1"/>
            <a:r>
              <a:rPr lang="en-US" sz="2400" dirty="0">
                <a:solidFill>
                  <a:srgbClr val="333399"/>
                </a:solidFill>
                <a:latin typeface="Arial" panose="020B0604020202020204" pitchFamily="34" charset="0"/>
                <a:cs typeface="Arial" panose="020B0604020202020204" pitchFamily="34" charset="0"/>
              </a:rPr>
              <a:t>	</a:t>
            </a:r>
            <a:r>
              <a:rPr lang="en-US" sz="2400" dirty="0" smtClean="0">
                <a:solidFill>
                  <a:srgbClr val="333399"/>
                </a:solidFill>
                <a:latin typeface="Arial" panose="020B0604020202020204" pitchFamily="34" charset="0"/>
                <a:cs typeface="Arial" panose="020B0604020202020204" pitchFamily="34" charset="0"/>
              </a:rPr>
              <a:t>Sneeze guards for desks</a:t>
            </a:r>
          </a:p>
          <a:p>
            <a:pPr lvl="1"/>
            <a:r>
              <a:rPr lang="en-US" sz="2400" dirty="0" smtClean="0">
                <a:solidFill>
                  <a:srgbClr val="333399"/>
                </a:solidFill>
                <a:latin typeface="Arial" panose="020B0604020202020204" pitchFamily="34" charset="0"/>
                <a:cs typeface="Arial" panose="020B0604020202020204" pitchFamily="34" charset="0"/>
              </a:rPr>
              <a:t>	Hand sanitizer</a:t>
            </a:r>
          </a:p>
          <a:p>
            <a:pPr lvl="1"/>
            <a:r>
              <a:rPr lang="en-US" sz="2400" dirty="0">
                <a:solidFill>
                  <a:srgbClr val="333399"/>
                </a:solidFill>
                <a:latin typeface="Arial" panose="020B0604020202020204" pitchFamily="34" charset="0"/>
                <a:cs typeface="Arial" panose="020B0604020202020204" pitchFamily="34" charset="0"/>
              </a:rPr>
              <a:t>	</a:t>
            </a:r>
            <a:r>
              <a:rPr lang="en-US" sz="2400" dirty="0" smtClean="0">
                <a:solidFill>
                  <a:srgbClr val="333399"/>
                </a:solidFill>
                <a:latin typeface="Arial" panose="020B0604020202020204" pitchFamily="34" charset="0"/>
                <a:cs typeface="Arial" panose="020B0604020202020204" pitchFamily="34" charset="0"/>
              </a:rPr>
              <a:t>Gloves</a:t>
            </a:r>
          </a:p>
          <a:p>
            <a:pPr lvl="1"/>
            <a:r>
              <a:rPr lang="en-US" sz="2400" dirty="0">
                <a:solidFill>
                  <a:srgbClr val="333399"/>
                </a:solidFill>
                <a:latin typeface="Arial" panose="020B0604020202020204" pitchFamily="34" charset="0"/>
                <a:cs typeface="Arial" panose="020B0604020202020204" pitchFamily="34" charset="0"/>
              </a:rPr>
              <a:t>	</a:t>
            </a:r>
            <a:r>
              <a:rPr lang="en-US" sz="2400" dirty="0" smtClean="0">
                <a:solidFill>
                  <a:srgbClr val="333399"/>
                </a:solidFill>
                <a:latin typeface="Arial" panose="020B0604020202020204" pitchFamily="34" charset="0"/>
                <a:cs typeface="Arial" panose="020B0604020202020204" pitchFamily="34" charset="0"/>
              </a:rPr>
              <a:t>Infrared thermometer</a:t>
            </a:r>
          </a:p>
          <a:p>
            <a:pPr marL="342900" indent="-342900">
              <a:buFont typeface="Wingdings" panose="05000000000000000000" pitchFamily="2" charset="2"/>
              <a:buChar char="ü"/>
            </a:pPr>
            <a:r>
              <a:rPr lang="en-US" sz="2400" dirty="0" smtClean="0">
                <a:solidFill>
                  <a:srgbClr val="333399"/>
                </a:solidFill>
                <a:latin typeface="Arial" panose="020B0604020202020204" pitchFamily="34" charset="0"/>
                <a:cs typeface="Arial" panose="020B0604020202020204" pitchFamily="34" charset="0"/>
              </a:rPr>
              <a:t>Constant cleaning and disinfection (especially high touch items) should occur</a:t>
            </a:r>
          </a:p>
          <a:p>
            <a:pPr marL="342900" indent="-342900">
              <a:buFont typeface="Wingdings" panose="05000000000000000000" pitchFamily="2" charset="2"/>
              <a:buChar char="ü"/>
            </a:pPr>
            <a:r>
              <a:rPr lang="en-US" sz="2400" dirty="0">
                <a:solidFill>
                  <a:srgbClr val="333399"/>
                </a:solidFill>
                <a:latin typeface="Arial" panose="020B0604020202020204" pitchFamily="34" charset="0"/>
                <a:cs typeface="Arial" panose="020B0604020202020204" pitchFamily="34" charset="0"/>
              </a:rPr>
              <a:t>Utilize markings on the floor to help people maintain a distance of 6 feet </a:t>
            </a:r>
            <a:r>
              <a:rPr lang="en-US" sz="2400" dirty="0" smtClean="0">
                <a:solidFill>
                  <a:srgbClr val="333399"/>
                </a:solidFill>
                <a:latin typeface="Arial" panose="020B0604020202020204" pitchFamily="34" charset="0"/>
                <a:cs typeface="Arial" panose="020B0604020202020204" pitchFamily="34" charset="0"/>
              </a:rPr>
              <a:t>apart</a:t>
            </a:r>
          </a:p>
          <a:p>
            <a:pPr marL="342900" indent="-342900">
              <a:buFont typeface="Wingdings" panose="05000000000000000000" pitchFamily="2" charset="2"/>
              <a:buChar char="ü"/>
            </a:pPr>
            <a:r>
              <a:rPr lang="en-US" sz="2400" dirty="0" smtClean="0">
                <a:solidFill>
                  <a:srgbClr val="333399"/>
                </a:solidFill>
                <a:latin typeface="Arial" panose="020B0604020202020204" pitchFamily="34" charset="0"/>
                <a:cs typeface="Arial" panose="020B0604020202020204" pitchFamily="34" charset="0"/>
              </a:rPr>
              <a:t>Please ensure social distancing in the clinic area</a:t>
            </a:r>
          </a:p>
          <a:p>
            <a:pPr marL="914400" lvl="1" indent="-457200">
              <a:buFont typeface="Wingdings" panose="05000000000000000000" pitchFamily="2" charset="2"/>
              <a:buChar char="ü"/>
            </a:pPr>
            <a:endParaRPr lang="en-US" sz="2400" dirty="0" smtClean="0">
              <a:latin typeface="Arial" panose="020B0604020202020204" pitchFamily="34" charset="0"/>
              <a:cs typeface="Arial" panose="020B0604020202020204" pitchFamily="34" charset="0"/>
            </a:endParaRPr>
          </a:p>
          <a:p>
            <a:endParaRPr lang="en-US" sz="2400" dirty="0"/>
          </a:p>
        </p:txBody>
      </p:sp>
      <p:pic>
        <p:nvPicPr>
          <p:cNvPr id="4" name="Picture 3"/>
          <p:cNvPicPr>
            <a:picLocks noChangeAspect="1"/>
          </p:cNvPicPr>
          <p:nvPr/>
        </p:nvPicPr>
        <p:blipFill>
          <a:blip r:embed="rId3"/>
          <a:stretch>
            <a:fillRect/>
          </a:stretch>
        </p:blipFill>
        <p:spPr>
          <a:xfrm>
            <a:off x="9444038" y="2030132"/>
            <a:ext cx="2347911" cy="2501387"/>
          </a:xfrm>
          <a:prstGeom prst="rect">
            <a:avLst/>
          </a:prstGeom>
        </p:spPr>
      </p:pic>
    </p:spTree>
    <p:extLst>
      <p:ext uri="{BB962C8B-B14F-4D97-AF65-F5344CB8AC3E}">
        <p14:creationId xmlns:p14="http://schemas.microsoft.com/office/powerpoint/2010/main" val="907856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9018" y="1044576"/>
            <a:ext cx="11010901" cy="5337175"/>
          </a:xfrm>
          <a:noFill/>
        </p:spPr>
        <p:txBody>
          <a:bodyPr/>
          <a:lstStyle/>
          <a:p>
            <a:pPr marL="457200" lvl="1" indent="0">
              <a:buNone/>
            </a:pPr>
            <a:r>
              <a:rPr lang="en-US" b="1" dirty="0" smtClean="0">
                <a:solidFill>
                  <a:srgbClr val="333399"/>
                </a:solidFill>
              </a:rPr>
              <a:t>Schools Need a Designee, along with Nurse</a:t>
            </a:r>
          </a:p>
          <a:p>
            <a:pPr marL="457200" lvl="1" indent="0">
              <a:buNone/>
            </a:pPr>
            <a:endParaRPr lang="en-US" b="1" u="sng" dirty="0" smtClean="0">
              <a:solidFill>
                <a:srgbClr val="333399"/>
              </a:solidFill>
            </a:endParaRPr>
          </a:p>
          <a:p>
            <a:pPr marL="457200" lvl="1" indent="0">
              <a:buNone/>
            </a:pPr>
            <a:r>
              <a:rPr lang="en-US" b="1" u="sng" dirty="0" smtClean="0">
                <a:solidFill>
                  <a:srgbClr val="333399"/>
                </a:solidFill>
              </a:rPr>
              <a:t>Responsibilities:</a:t>
            </a:r>
          </a:p>
          <a:p>
            <a:pPr lvl="1"/>
            <a:r>
              <a:rPr lang="en-US" dirty="0" smtClean="0">
                <a:solidFill>
                  <a:srgbClr val="333399"/>
                </a:solidFill>
              </a:rPr>
              <a:t>Interviewing staff and students who have symptoms</a:t>
            </a:r>
            <a:endParaRPr lang="en-US" dirty="0">
              <a:solidFill>
                <a:srgbClr val="333399"/>
              </a:solidFill>
            </a:endParaRPr>
          </a:p>
          <a:p>
            <a:pPr lvl="1">
              <a:lnSpc>
                <a:spcPct val="100000"/>
              </a:lnSpc>
            </a:pPr>
            <a:r>
              <a:rPr lang="en-US" dirty="0" smtClean="0">
                <a:solidFill>
                  <a:srgbClr val="333399"/>
                </a:solidFill>
              </a:rPr>
              <a:t>Addressing questions related to COVID-19</a:t>
            </a:r>
          </a:p>
          <a:p>
            <a:pPr lvl="1">
              <a:lnSpc>
                <a:spcPct val="100000"/>
              </a:lnSpc>
            </a:pPr>
            <a:r>
              <a:rPr lang="en-US" dirty="0" smtClean="0">
                <a:solidFill>
                  <a:srgbClr val="333399"/>
                </a:solidFill>
              </a:rPr>
              <a:t>Reporting positive cases and contact tracing lists to the principal and </a:t>
            </a:r>
            <a:r>
              <a:rPr lang="en-US" dirty="0">
                <a:solidFill>
                  <a:srgbClr val="333399"/>
                </a:solidFill>
              </a:rPr>
              <a:t>d</a:t>
            </a:r>
            <a:r>
              <a:rPr lang="en-US" dirty="0" smtClean="0">
                <a:solidFill>
                  <a:srgbClr val="333399"/>
                </a:solidFill>
              </a:rPr>
              <a:t>istrict COVID-19 Crisis Team.</a:t>
            </a:r>
          </a:p>
          <a:p>
            <a:pPr lvl="1">
              <a:lnSpc>
                <a:spcPct val="100000"/>
              </a:lnSpc>
            </a:pPr>
            <a:r>
              <a:rPr lang="en-US" dirty="0" smtClean="0">
                <a:solidFill>
                  <a:srgbClr val="333399"/>
                </a:solidFill>
              </a:rPr>
              <a:t>Reporting to the GADOE weekly</a:t>
            </a:r>
          </a:p>
          <a:p>
            <a:pPr lvl="1">
              <a:lnSpc>
                <a:spcPct val="100000"/>
              </a:lnSpc>
            </a:pPr>
            <a:r>
              <a:rPr lang="en-US" dirty="0" smtClean="0">
                <a:solidFill>
                  <a:srgbClr val="333399"/>
                </a:solidFill>
              </a:rPr>
              <a:t>Along with nurse, keeps a log of students, staff, quarantine dates, return to school dates.  Log identifies those who:</a:t>
            </a:r>
          </a:p>
          <a:p>
            <a:pPr marL="1371600" lvl="3" indent="-457200">
              <a:buAutoNum type="alphaLcParenR"/>
            </a:pPr>
            <a:r>
              <a:rPr lang="en-US" sz="2200" dirty="0" smtClean="0">
                <a:solidFill>
                  <a:srgbClr val="333399"/>
                </a:solidFill>
              </a:rPr>
              <a:t>Did </a:t>
            </a:r>
            <a:r>
              <a:rPr lang="en-US" sz="2200" dirty="0">
                <a:solidFill>
                  <a:srgbClr val="333399"/>
                </a:solidFill>
              </a:rPr>
              <a:t>not attend school due to COVID- 19-related illness </a:t>
            </a:r>
            <a:r>
              <a:rPr lang="en-US" sz="2200" b="1" dirty="0">
                <a:solidFill>
                  <a:srgbClr val="333399"/>
                </a:solidFill>
              </a:rPr>
              <a:t>OR</a:t>
            </a:r>
          </a:p>
          <a:p>
            <a:pPr marL="1371600" lvl="3" indent="-457200">
              <a:buAutoNum type="alphaLcParenR"/>
            </a:pPr>
            <a:r>
              <a:rPr lang="en-US" sz="2200" dirty="0">
                <a:solidFill>
                  <a:srgbClr val="333399"/>
                </a:solidFill>
              </a:rPr>
              <a:t>Were sent home due to displaying COVID-19 </a:t>
            </a:r>
            <a:r>
              <a:rPr lang="en-US" sz="2200" dirty="0" smtClean="0">
                <a:solidFill>
                  <a:srgbClr val="333399"/>
                </a:solidFill>
              </a:rPr>
              <a:t>symptoms </a:t>
            </a:r>
            <a:r>
              <a:rPr lang="en-US" sz="2200" b="1" dirty="0" smtClean="0">
                <a:solidFill>
                  <a:srgbClr val="333399"/>
                </a:solidFill>
              </a:rPr>
              <a:t>OR</a:t>
            </a:r>
          </a:p>
          <a:p>
            <a:pPr marL="1371600" lvl="3" indent="-457200">
              <a:buAutoNum type="alphaLcParenR"/>
            </a:pPr>
            <a:r>
              <a:rPr lang="en-US" sz="2200" dirty="0" smtClean="0">
                <a:solidFill>
                  <a:srgbClr val="333399"/>
                </a:solidFill>
              </a:rPr>
              <a:t>Tested positive</a:t>
            </a:r>
            <a:endParaRPr lang="en-US" dirty="0" smtClean="0">
              <a:solidFill>
                <a:srgbClr val="333399"/>
              </a:solidFill>
            </a:endParaRPr>
          </a:p>
          <a:p>
            <a:pPr lvl="1">
              <a:lnSpc>
                <a:spcPct val="100000"/>
              </a:lnSpc>
            </a:pPr>
            <a:r>
              <a:rPr lang="en-US" dirty="0" smtClean="0">
                <a:solidFill>
                  <a:srgbClr val="333399"/>
                </a:solidFill>
              </a:rPr>
              <a:t>Supervising the school Isolation Room</a:t>
            </a:r>
          </a:p>
          <a:p>
            <a:pPr marL="457200" lvl="1" indent="0">
              <a:lnSpc>
                <a:spcPct val="100000"/>
              </a:lnSpc>
              <a:buNone/>
            </a:pPr>
            <a:endParaRPr lang="en-US" sz="3200" dirty="0" smtClean="0">
              <a:solidFill>
                <a:srgbClr val="0033CC"/>
              </a:solidFill>
            </a:endParaRPr>
          </a:p>
          <a:p>
            <a:pPr lvl="1">
              <a:lnSpc>
                <a:spcPct val="100000"/>
              </a:lnSpc>
            </a:pPr>
            <a:endParaRPr lang="en-US" sz="3200" dirty="0">
              <a:solidFill>
                <a:srgbClr val="0033CC"/>
              </a:solidFill>
            </a:endParaRPr>
          </a:p>
        </p:txBody>
      </p:sp>
      <p:sp>
        <p:nvSpPr>
          <p:cNvPr id="3" name="Title 2"/>
          <p:cNvSpPr>
            <a:spLocks noGrp="1"/>
          </p:cNvSpPr>
          <p:nvPr>
            <p:ph type="title"/>
          </p:nvPr>
        </p:nvSpPr>
        <p:spPr>
          <a:xfrm>
            <a:off x="191502" y="133350"/>
            <a:ext cx="10515600" cy="653048"/>
          </a:xfrm>
        </p:spPr>
        <p:txBody>
          <a:bodyPr/>
          <a:lstStyle/>
          <a:p>
            <a:r>
              <a:rPr lang="en-US" sz="4000" dirty="0" smtClean="0">
                <a:solidFill>
                  <a:schemeClr val="bg1"/>
                </a:solidFill>
              </a:rPr>
              <a:t>COVID-19  Point of Contact (POC)</a:t>
            </a:r>
            <a:endParaRPr lang="en-US" sz="4000" dirty="0">
              <a:solidFill>
                <a:schemeClr val="bg1"/>
              </a:solidFill>
            </a:endParaRPr>
          </a:p>
        </p:txBody>
      </p:sp>
    </p:spTree>
    <p:extLst>
      <p:ext uri="{BB962C8B-B14F-4D97-AF65-F5344CB8AC3E}">
        <p14:creationId xmlns:p14="http://schemas.microsoft.com/office/powerpoint/2010/main" val="2083153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502" y="133350"/>
            <a:ext cx="10515600" cy="653048"/>
          </a:xfrm>
        </p:spPr>
        <p:txBody>
          <a:bodyPr/>
          <a:lstStyle/>
          <a:p>
            <a:r>
              <a:rPr lang="en-US" sz="4000" dirty="0" smtClean="0">
                <a:solidFill>
                  <a:schemeClr val="bg1"/>
                </a:solidFill>
              </a:rPr>
              <a:t>COVID-19 Contact Log</a:t>
            </a:r>
            <a:endParaRPr lang="en-US" sz="4000" dirty="0">
              <a:solidFill>
                <a:schemeClr val="bg1"/>
              </a:solidFill>
            </a:endParaRPr>
          </a:p>
        </p:txBody>
      </p:sp>
      <p:pic>
        <p:nvPicPr>
          <p:cNvPr id="7" name="Picture 6"/>
          <p:cNvPicPr>
            <a:picLocks noChangeAspect="1"/>
          </p:cNvPicPr>
          <p:nvPr/>
        </p:nvPicPr>
        <p:blipFill>
          <a:blip r:embed="rId3"/>
          <a:stretch>
            <a:fillRect/>
          </a:stretch>
        </p:blipFill>
        <p:spPr>
          <a:xfrm>
            <a:off x="2038194" y="899010"/>
            <a:ext cx="7638310" cy="5894444"/>
          </a:xfrm>
          <a:prstGeom prst="rect">
            <a:avLst/>
          </a:prstGeom>
        </p:spPr>
      </p:pic>
    </p:spTree>
    <p:extLst>
      <p:ext uri="{BB962C8B-B14F-4D97-AF65-F5344CB8AC3E}">
        <p14:creationId xmlns:p14="http://schemas.microsoft.com/office/powerpoint/2010/main" val="500587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502" y="133350"/>
            <a:ext cx="10515600" cy="653048"/>
          </a:xfrm>
        </p:spPr>
        <p:txBody>
          <a:bodyPr/>
          <a:lstStyle/>
          <a:p>
            <a:r>
              <a:rPr lang="en-US" sz="4000" dirty="0" smtClean="0">
                <a:solidFill>
                  <a:schemeClr val="bg1"/>
                </a:solidFill>
              </a:rPr>
              <a:t>Isolation Room</a:t>
            </a:r>
            <a:endParaRPr lang="en-US" sz="4000" dirty="0">
              <a:solidFill>
                <a:schemeClr val="bg1"/>
              </a:solidFill>
            </a:endParaRPr>
          </a:p>
        </p:txBody>
      </p:sp>
      <p:sp>
        <p:nvSpPr>
          <p:cNvPr id="5" name="TextBox 4"/>
          <p:cNvSpPr txBox="1"/>
          <p:nvPr/>
        </p:nvSpPr>
        <p:spPr>
          <a:xfrm>
            <a:off x="191502" y="935831"/>
            <a:ext cx="11774278" cy="5816977"/>
          </a:xfrm>
          <a:prstGeom prst="rect">
            <a:avLst/>
          </a:prstGeom>
          <a:noFill/>
        </p:spPr>
        <p:txBody>
          <a:bodyPr wrap="square" rtlCol="0">
            <a:spAutoFit/>
          </a:bodyPr>
          <a:lstStyle/>
          <a:p>
            <a:r>
              <a:rPr lang="en-US" sz="2800" b="1" dirty="0" smtClean="0">
                <a:solidFill>
                  <a:srgbClr val="333399"/>
                </a:solidFill>
                <a:latin typeface="Arial" panose="020B0604020202020204" pitchFamily="34" charset="0"/>
                <a:cs typeface="Arial" panose="020B0604020202020204" pitchFamily="34" charset="0"/>
              </a:rPr>
              <a:t>Purpose</a:t>
            </a:r>
            <a:r>
              <a:rPr lang="en-US" sz="2800" dirty="0" smtClean="0">
                <a:solidFill>
                  <a:srgbClr val="333399"/>
                </a:solidFill>
                <a:latin typeface="Arial" panose="020B0604020202020204" pitchFamily="34" charset="0"/>
                <a:cs typeface="Arial" panose="020B0604020202020204" pitchFamily="34" charset="0"/>
              </a:rPr>
              <a:t>:  </a:t>
            </a:r>
            <a:r>
              <a:rPr lang="en-US" sz="2800" b="1" dirty="0" smtClean="0">
                <a:solidFill>
                  <a:srgbClr val="333399"/>
                </a:solidFill>
                <a:latin typeface="Arial" panose="020B0604020202020204" pitchFamily="34" charset="0"/>
                <a:cs typeface="Arial" panose="020B0604020202020204" pitchFamily="34" charset="0"/>
              </a:rPr>
              <a:t>To separate persons exhibiting symptoms of the      COVID-19 virus from others to reduce chance of spread</a:t>
            </a:r>
            <a:endParaRPr lang="en-US" sz="2800" b="1" dirty="0">
              <a:solidFill>
                <a:srgbClr val="333399"/>
              </a:solidFill>
              <a:latin typeface="Arial" panose="020B0604020202020204" pitchFamily="34" charset="0"/>
              <a:cs typeface="Arial" panose="020B0604020202020204" pitchFamily="34" charset="0"/>
            </a:endParaRPr>
          </a:p>
          <a:p>
            <a:endParaRPr lang="en-US" sz="2400" b="1" dirty="0" smtClean="0">
              <a:solidFill>
                <a:srgbClr val="333399"/>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Separate room near the clinic</a:t>
            </a:r>
          </a:p>
          <a:p>
            <a:pPr marL="457200" indent="-457200">
              <a:buFont typeface="Arial" panose="020B0604020202020204" pitchFamily="34" charset="0"/>
              <a:buChar char="•"/>
            </a:pPr>
            <a:r>
              <a:rPr lang="en-US" sz="2400" dirty="0">
                <a:solidFill>
                  <a:srgbClr val="333399"/>
                </a:solidFill>
                <a:latin typeface="Arial" panose="020B0604020202020204" pitchFamily="34" charset="0"/>
                <a:cs typeface="Arial" panose="020B0604020202020204" pitchFamily="34" charset="0"/>
              </a:rPr>
              <a:t>Ensure students seeking medical care (i.e. asthma management or wound care) are kept separate from students being isolated with COVID-19 like </a:t>
            </a:r>
            <a:r>
              <a:rPr lang="en-US" sz="2400" dirty="0" smtClean="0">
                <a:solidFill>
                  <a:srgbClr val="333399"/>
                </a:solidFill>
                <a:latin typeface="Arial" panose="020B0604020202020204" pitchFamily="34" charset="0"/>
                <a:cs typeface="Arial" panose="020B0604020202020204" pitchFamily="34" charset="0"/>
              </a:rPr>
              <a:t>symptoms</a:t>
            </a:r>
          </a:p>
          <a:p>
            <a:pPr marL="457200" indent="-457200">
              <a:buFont typeface="Arial" panose="020B0604020202020204" pitchFamily="34" charset="0"/>
              <a:buChar char="•"/>
            </a:pPr>
            <a:r>
              <a:rPr lang="en-US" sz="2400" dirty="0" smtClean="0">
                <a:solidFill>
                  <a:srgbClr val="00B050"/>
                </a:solidFill>
                <a:latin typeface="Arial" panose="020B0604020202020204" pitchFamily="34" charset="0"/>
                <a:cs typeface="Arial" panose="020B0604020202020204" pitchFamily="34" charset="0"/>
              </a:rPr>
              <a:t>Door with window (recommended)</a:t>
            </a:r>
          </a:p>
          <a:p>
            <a:pPr marL="457200" indent="-457200">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Good ventilation; outside door or windows recommended</a:t>
            </a:r>
          </a:p>
          <a:p>
            <a:pPr marL="457200" indent="-457200">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Ideally – should have a sink </a:t>
            </a:r>
            <a:r>
              <a:rPr lang="en-US" sz="2400" dirty="0" smtClean="0">
                <a:solidFill>
                  <a:srgbClr val="00B050"/>
                </a:solidFill>
                <a:latin typeface="Arial" panose="020B0604020202020204" pitchFamily="34" charset="0"/>
                <a:cs typeface="Arial" panose="020B0604020202020204" pitchFamily="34" charset="0"/>
              </a:rPr>
              <a:t>and bathroom</a:t>
            </a:r>
          </a:p>
          <a:p>
            <a:pPr marL="457200" indent="-457200">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Dividers to split room for several students/staff (Recommended)</a:t>
            </a:r>
          </a:p>
          <a:p>
            <a:pPr marL="457200" indent="-457200">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Be prepared to possibly hold children for long periods of time </a:t>
            </a:r>
          </a:p>
          <a:p>
            <a:pPr marL="457200" indent="-457200">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Constant cleaning and disinfection </a:t>
            </a:r>
          </a:p>
          <a:p>
            <a:pPr marL="457200" indent="-457200">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PPE available and used strictly</a:t>
            </a:r>
          </a:p>
          <a:p>
            <a:pPr marL="457200" indent="-457200">
              <a:buFont typeface="Arial" panose="020B0604020202020204" pitchFamily="34" charset="0"/>
              <a:buChar char="•"/>
            </a:pPr>
            <a:r>
              <a:rPr lang="en-US" sz="2400" dirty="0" smtClean="0">
                <a:solidFill>
                  <a:srgbClr val="333399"/>
                </a:solidFill>
                <a:latin typeface="Arial" panose="020B0604020202020204" pitchFamily="34" charset="0"/>
                <a:cs typeface="Arial" panose="020B0604020202020204" pitchFamily="34" charset="0"/>
              </a:rPr>
              <a:t>Supervisory personnel will be trained (POC)</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969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639" y="947252"/>
            <a:ext cx="11602829" cy="4050991"/>
          </a:xfrm>
        </p:spPr>
        <p:txBody>
          <a:bodyPr/>
          <a:lstStyle/>
          <a:p>
            <a:endParaRPr lang="en-US" sz="1600" dirty="0"/>
          </a:p>
          <a:p>
            <a:r>
              <a:rPr lang="en-US" sz="1600" b="1" u="sng" dirty="0"/>
              <a:t>Step 1: </a:t>
            </a:r>
            <a:endParaRPr lang="en-US" sz="1600" dirty="0"/>
          </a:p>
          <a:p>
            <a:r>
              <a:rPr lang="en-US" sz="1600" dirty="0"/>
              <a:t>The </a:t>
            </a:r>
            <a:r>
              <a:rPr lang="en-US" sz="1600" dirty="0" smtClean="0"/>
              <a:t>Nurse/POC, teacher or other adult will </a:t>
            </a:r>
            <a:r>
              <a:rPr lang="en-US" sz="1600" dirty="0"/>
              <a:t>wear PPE to go pick </a:t>
            </a:r>
            <a:r>
              <a:rPr lang="en-US" sz="1600" dirty="0" smtClean="0"/>
              <a:t>up or escort </a:t>
            </a:r>
            <a:r>
              <a:rPr lang="en-US" sz="1600" dirty="0"/>
              <a:t>the child from classroom * Please do not send the ill student to the office alone</a:t>
            </a:r>
            <a:r>
              <a:rPr lang="en-US" sz="1600" dirty="0" smtClean="0"/>
              <a:t>.</a:t>
            </a:r>
            <a:endParaRPr lang="en-US" sz="1600" dirty="0"/>
          </a:p>
          <a:p>
            <a:r>
              <a:rPr lang="en-US" sz="1600" b="1" u="sng" dirty="0"/>
              <a:t>Step 2: </a:t>
            </a:r>
            <a:endParaRPr lang="en-US" sz="1600" dirty="0"/>
          </a:p>
          <a:p>
            <a:r>
              <a:rPr lang="en-US" sz="1600" dirty="0"/>
              <a:t>Ensure ill student has on a mask before leaving the classroom.  Other students in the class </a:t>
            </a:r>
            <a:r>
              <a:rPr lang="en-US" sz="1600" dirty="0" smtClean="0"/>
              <a:t>may </a:t>
            </a:r>
            <a:r>
              <a:rPr lang="en-US" sz="1600" dirty="0"/>
              <a:t>also put on masks</a:t>
            </a:r>
            <a:r>
              <a:rPr lang="en-US" sz="1600" dirty="0" smtClean="0"/>
              <a:t>.</a:t>
            </a:r>
            <a:endParaRPr lang="en-US" sz="1600" dirty="0"/>
          </a:p>
          <a:p>
            <a:r>
              <a:rPr lang="en-US" sz="1600" b="1" u="sng" dirty="0"/>
              <a:t>Step 3: </a:t>
            </a:r>
            <a:endParaRPr lang="en-US" sz="1600" dirty="0"/>
          </a:p>
          <a:p>
            <a:r>
              <a:rPr lang="en-US" sz="1600" dirty="0"/>
              <a:t>Upon arrival to the Isolation Room, the </a:t>
            </a:r>
            <a:r>
              <a:rPr lang="en-US" sz="1600" dirty="0" smtClean="0"/>
              <a:t>Nurse/POC </a:t>
            </a:r>
            <a:r>
              <a:rPr lang="en-US" sz="1600" dirty="0"/>
              <a:t>will log the student into the COVID-19 Notebook</a:t>
            </a:r>
            <a:r>
              <a:rPr lang="en-US" sz="1600" dirty="0" smtClean="0"/>
              <a:t>.</a:t>
            </a:r>
            <a:endParaRPr lang="en-US" sz="1600" dirty="0"/>
          </a:p>
          <a:p>
            <a:r>
              <a:rPr lang="en-US" sz="1600" b="1" u="sng" dirty="0"/>
              <a:t>Step 4: </a:t>
            </a:r>
            <a:endParaRPr lang="en-US" sz="1600" dirty="0"/>
          </a:p>
          <a:p>
            <a:r>
              <a:rPr lang="en-US" sz="1600" dirty="0"/>
              <a:t>The </a:t>
            </a:r>
            <a:r>
              <a:rPr lang="en-US" sz="1600" dirty="0" smtClean="0"/>
              <a:t>Nurse/POC </a:t>
            </a:r>
            <a:r>
              <a:rPr lang="en-US" sz="1600" dirty="0"/>
              <a:t>will interview the student to determine symptoms.  The </a:t>
            </a:r>
            <a:r>
              <a:rPr lang="en-US" sz="1600" dirty="0" smtClean="0"/>
              <a:t>Nurse/POC </a:t>
            </a:r>
            <a:r>
              <a:rPr lang="en-US" sz="1600" dirty="0"/>
              <a:t>will also take the student’s temperature with the touch-free thermometer. *Dial 911 if student/staff is in distress</a:t>
            </a:r>
            <a:r>
              <a:rPr lang="en-US" sz="1600" dirty="0" smtClean="0"/>
              <a:t>.</a:t>
            </a:r>
            <a:endParaRPr lang="en-US" sz="1600" dirty="0"/>
          </a:p>
          <a:p>
            <a:r>
              <a:rPr lang="en-US" sz="1600" b="1" u="sng" dirty="0"/>
              <a:t>Step 5:  </a:t>
            </a:r>
            <a:endParaRPr lang="en-US" sz="1600" dirty="0"/>
          </a:p>
          <a:p>
            <a:r>
              <a:rPr lang="en-US" sz="1600" dirty="0"/>
              <a:t>The </a:t>
            </a:r>
            <a:r>
              <a:rPr lang="en-US" sz="1600" dirty="0" smtClean="0"/>
              <a:t>Nurse/POC </a:t>
            </a:r>
            <a:r>
              <a:rPr lang="en-US" sz="1600" dirty="0"/>
              <a:t>will call the parent/guardian to pick the student up from school.</a:t>
            </a:r>
          </a:p>
          <a:p>
            <a:r>
              <a:rPr lang="en-US" sz="1600" dirty="0"/>
              <a:t>Ensure ill staff/students are not left unsupervised</a:t>
            </a:r>
            <a:r>
              <a:rPr lang="en-US" sz="1600" dirty="0" smtClean="0"/>
              <a:t>.</a:t>
            </a:r>
            <a:endParaRPr lang="en-US" sz="1600" dirty="0"/>
          </a:p>
          <a:p>
            <a:r>
              <a:rPr lang="en-US" sz="1600" b="1" u="sng" dirty="0"/>
              <a:t>Step 6:  </a:t>
            </a:r>
            <a:endParaRPr lang="en-US" sz="1600" dirty="0"/>
          </a:p>
          <a:p>
            <a:r>
              <a:rPr lang="en-US" sz="1600" dirty="0"/>
              <a:t>The sick students should remain in the supervised Isolation Room until parent/Guardian arrives.  </a:t>
            </a:r>
            <a:r>
              <a:rPr lang="en-US" sz="1600" dirty="0" smtClean="0"/>
              <a:t>*If </a:t>
            </a:r>
            <a:r>
              <a:rPr lang="en-US" sz="1600" dirty="0"/>
              <a:t>the parent does not arrive within the hour, please be sure to call emergency contacts found in Infinite Campus.  If no one comes to the school before the school day ends, please ensure everything has been done to contact parents and emergency contacts before calling School Safety and/or DFACS.  </a:t>
            </a:r>
            <a:r>
              <a:rPr lang="en-US" sz="1600" u="sng" dirty="0"/>
              <a:t>*Never put sick students on the bus.</a:t>
            </a:r>
            <a:endParaRPr lang="en-US" sz="1600" dirty="0"/>
          </a:p>
          <a:p>
            <a:pPr marL="0" indent="0">
              <a:buNone/>
            </a:pPr>
            <a:endParaRPr lang="en-US" dirty="0"/>
          </a:p>
          <a:p>
            <a:pPr marL="0" indent="0">
              <a:buNone/>
            </a:pPr>
            <a:endParaRPr lang="en-US" dirty="0"/>
          </a:p>
        </p:txBody>
      </p:sp>
      <p:sp>
        <p:nvSpPr>
          <p:cNvPr id="3" name="Title 2"/>
          <p:cNvSpPr>
            <a:spLocks noGrp="1"/>
          </p:cNvSpPr>
          <p:nvPr>
            <p:ph type="title"/>
          </p:nvPr>
        </p:nvSpPr>
        <p:spPr>
          <a:xfrm>
            <a:off x="148640" y="130384"/>
            <a:ext cx="10515600" cy="653048"/>
          </a:xfrm>
        </p:spPr>
        <p:txBody>
          <a:bodyPr/>
          <a:lstStyle/>
          <a:p>
            <a:r>
              <a:rPr lang="en-US" sz="2400" dirty="0">
                <a:solidFill>
                  <a:schemeClr val="bg1"/>
                </a:solidFill>
              </a:rPr>
              <a:t>Procedure for Assigning Students/Staff to the Isolation Room</a:t>
            </a:r>
          </a:p>
        </p:txBody>
      </p:sp>
    </p:spTree>
    <p:extLst>
      <p:ext uri="{BB962C8B-B14F-4D97-AF65-F5344CB8AC3E}">
        <p14:creationId xmlns:p14="http://schemas.microsoft.com/office/powerpoint/2010/main" val="1071787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AB7B2721DBFE418E4F3EE6E58743CA" ma:contentTypeVersion="15" ma:contentTypeDescription="Create a new document." ma:contentTypeScope="" ma:versionID="72c44ab122e4fca0df67bbd80f8a913e">
  <xsd:schema xmlns:xsd="http://www.w3.org/2001/XMLSchema" xmlns:xs="http://www.w3.org/2001/XMLSchema" xmlns:p="http://schemas.microsoft.com/office/2006/metadata/properties" xmlns:ns3="4aa08462-8b6e-45f4-a16f-6dc2a0fd03b6" xmlns:ns4="ee2335c7-1982-4704-bb82-06d037e0a04f" targetNamespace="http://schemas.microsoft.com/office/2006/metadata/properties" ma:root="true" ma:fieldsID="0cb931d7c471fdb7a5c72927aab5df2f" ns3:_="" ns4:_="">
    <xsd:import namespace="4aa08462-8b6e-45f4-a16f-6dc2a0fd03b6"/>
    <xsd:import namespace="ee2335c7-1982-4704-bb82-06d037e0a04f"/>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08462-8b6e-45f4-a16f-6dc2a0fd03b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2335c7-1982-4704-bb82-06d037e0a04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A481F1-DD68-4BF9-8419-8C1C0B8A10E1}">
  <ds:schemaRefs>
    <ds:schemaRef ds:uri="http://schemas.openxmlformats.org/package/2006/metadata/core-properties"/>
    <ds:schemaRef ds:uri="http://purl.org/dc/term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 ds:uri="http://schemas.microsoft.com/office/infopath/2007/PartnerControls"/>
    <ds:schemaRef ds:uri="ee2335c7-1982-4704-bb82-06d037e0a04f"/>
    <ds:schemaRef ds:uri="4aa08462-8b6e-45f4-a16f-6dc2a0fd03b6"/>
  </ds:schemaRefs>
</ds:datastoreItem>
</file>

<file path=customXml/itemProps2.xml><?xml version="1.0" encoding="utf-8"?>
<ds:datastoreItem xmlns:ds="http://schemas.openxmlformats.org/officeDocument/2006/customXml" ds:itemID="{C138D2D0-6346-45CB-955E-A8D46752DE22}">
  <ds:schemaRefs>
    <ds:schemaRef ds:uri="http://schemas.microsoft.com/sharepoint/v3/contenttype/forms"/>
  </ds:schemaRefs>
</ds:datastoreItem>
</file>

<file path=customXml/itemProps3.xml><?xml version="1.0" encoding="utf-8"?>
<ds:datastoreItem xmlns:ds="http://schemas.openxmlformats.org/officeDocument/2006/customXml" ds:itemID="{DCBE8843-3154-43E5-8809-F5DA378E0A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08462-8b6e-45f4-a16f-6dc2a0fd03b6"/>
    <ds:schemaRef ds:uri="ee2335c7-1982-4704-bb82-06d037e0a0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6676</TotalTime>
  <Words>1695</Words>
  <Application>Microsoft Macintosh PowerPoint</Application>
  <PresentationFormat>Widescreen</PresentationFormat>
  <Paragraphs>248</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Calibri Light</vt:lpstr>
      <vt:lpstr>Helvetica Neue</vt:lpstr>
      <vt:lpstr>Times New Roman</vt:lpstr>
      <vt:lpstr>Wingdings</vt:lpstr>
      <vt:lpstr>Arial</vt:lpstr>
      <vt:lpstr>1_Office Theme</vt:lpstr>
      <vt:lpstr>RCSS Health and Wellness Guidelines</vt:lpstr>
      <vt:lpstr>PowerPoint Presentation</vt:lpstr>
      <vt:lpstr>Areas of Consideration</vt:lpstr>
      <vt:lpstr>COVID-19 Crisis Team and Hotline </vt:lpstr>
      <vt:lpstr>School Clinic</vt:lpstr>
      <vt:lpstr>COVID-19  Point of Contact (POC)</vt:lpstr>
      <vt:lpstr>COVID-19 Contact Log</vt:lpstr>
      <vt:lpstr>Isolation Room</vt:lpstr>
      <vt:lpstr>Procedure for Assigning Students/Staff to the Isolation Room</vt:lpstr>
      <vt:lpstr>Best Practice: Seating Charts and Cohorting</vt:lpstr>
      <vt:lpstr>COVID Best Practice: Use of Masks</vt:lpstr>
      <vt:lpstr>COVID Best Practice: Social Distancing</vt:lpstr>
      <vt:lpstr>PowerPoint Presentation</vt:lpstr>
      <vt:lpstr>At Home Screenings</vt:lpstr>
      <vt:lpstr>At Home Screenings</vt:lpstr>
      <vt:lpstr>Making Decisions: Flow Charts</vt:lpstr>
      <vt:lpstr>Flow Charts</vt:lpstr>
      <vt:lpstr>Flow Charts</vt:lpstr>
      <vt:lpstr>Flow Charts</vt:lpstr>
      <vt:lpstr>Flow Charts</vt:lpstr>
      <vt:lpstr>Letters </vt:lpstr>
      <vt:lpstr>Letters</vt:lpstr>
      <vt:lpstr>Attestation Form</vt:lpstr>
      <vt:lpstr>Partial/Targeted Closures-Parts of a Building</vt:lpstr>
      <vt:lpstr>Total School Closures</vt:lpstr>
      <vt:lpstr>Reporting to District</vt:lpstr>
      <vt:lpstr>Reporting to State GADOE</vt:lpstr>
      <vt:lpstr>Coping and Resilience</vt:lpstr>
      <vt:lpstr>RCSS Path to Recovery</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Cobb, Malinda</dc:creator>
  <cp:lastModifiedBy>Driggers, Emily</cp:lastModifiedBy>
  <cp:revision>258</cp:revision>
  <cp:lastPrinted>2020-08-28T11:47:38Z</cp:lastPrinted>
  <dcterms:created xsi:type="dcterms:W3CDTF">2018-08-28T21:44:01Z</dcterms:created>
  <dcterms:modified xsi:type="dcterms:W3CDTF">2020-08-28T22:47:28Z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0x01010021AB7B2721DBFE418E4F3EE6E58743CA</vt:lpwstr>
  </property>
</Properties>
</file>